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56" r:id="rId2"/>
    <p:sldId id="276" r:id="rId3"/>
    <p:sldId id="292" r:id="rId4"/>
    <p:sldId id="297" r:id="rId5"/>
    <p:sldId id="296" r:id="rId6"/>
    <p:sldId id="322" r:id="rId7"/>
    <p:sldId id="291" r:id="rId8"/>
    <p:sldId id="306" r:id="rId9"/>
    <p:sldId id="307" r:id="rId10"/>
    <p:sldId id="293" r:id="rId11"/>
    <p:sldId id="299" r:id="rId12"/>
    <p:sldId id="308" r:id="rId13"/>
    <p:sldId id="295" r:id="rId14"/>
    <p:sldId id="300" r:id="rId15"/>
    <p:sldId id="268" r:id="rId16"/>
    <p:sldId id="298" r:id="rId17"/>
    <p:sldId id="269" r:id="rId18"/>
    <p:sldId id="289" r:id="rId19"/>
    <p:sldId id="309" r:id="rId20"/>
    <p:sldId id="281" r:id="rId21"/>
    <p:sldId id="285" r:id="rId22"/>
    <p:sldId id="286" r:id="rId23"/>
    <p:sldId id="287" r:id="rId24"/>
    <p:sldId id="282" r:id="rId25"/>
    <p:sldId id="335" r:id="rId26"/>
    <p:sldId id="336" r:id="rId27"/>
    <p:sldId id="324" r:id="rId28"/>
    <p:sldId id="323" r:id="rId29"/>
    <p:sldId id="325" r:id="rId30"/>
    <p:sldId id="326" r:id="rId31"/>
    <p:sldId id="331" r:id="rId32"/>
    <p:sldId id="333" r:id="rId33"/>
    <p:sldId id="328" r:id="rId34"/>
    <p:sldId id="334" r:id="rId35"/>
    <p:sldId id="337" r:id="rId36"/>
    <p:sldId id="338" r:id="rId37"/>
    <p:sldId id="340" r:id="rId38"/>
    <p:sldId id="343" r:id="rId39"/>
    <p:sldId id="342" r:id="rId40"/>
    <p:sldId id="341" r:id="rId41"/>
    <p:sldId id="339" r:id="rId42"/>
    <p:sldId id="344" r:id="rId43"/>
    <p:sldId id="301" r:id="rId44"/>
    <p:sldId id="263" r:id="rId45"/>
    <p:sldId id="262" r:id="rId46"/>
    <p:sldId id="275" r:id="rId47"/>
    <p:sldId id="304" r:id="rId48"/>
    <p:sldId id="267" r:id="rId49"/>
    <p:sldId id="279" r:id="rId50"/>
    <p:sldId id="345" r:id="rId51"/>
    <p:sldId id="30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2973" autoAdjust="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53\ActiveLearningPaper\FindMostPositive_111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53\ActiveLearningPaper\FindMostPositive_11100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53\Paper3\bestRegions_1031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25 Predicts 236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Linear_Summary!$A$26</c:f>
              <c:strCache>
                <c:ptCount val="1"/>
                <c:pt idx="0">
                  <c:v>MIP Maximum Curiosity</c:v>
                </c:pt>
              </c:strCache>
            </c:strRef>
          </c:tx>
          <c:xVal>
            <c:numRef>
              <c:f>Linear_Summary!$A$79:$A$158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Linear_Summary!$E$79:$E$158</c:f>
              <c:numCache>
                <c:formatCode>General</c:formatCode>
                <c:ptCount val="80"/>
                <c:pt idx="0">
                  <c:v>1</c:v>
                </c:pt>
                <c:pt idx="1">
                  <c:v>0.98333333333333339</c:v>
                </c:pt>
                <c:pt idx="2">
                  <c:v>0.98333333333333339</c:v>
                </c:pt>
                <c:pt idx="3">
                  <c:v>0.98333333333333328</c:v>
                </c:pt>
                <c:pt idx="4">
                  <c:v>0.98333333333333339</c:v>
                </c:pt>
                <c:pt idx="5">
                  <c:v>0.98333333333333328</c:v>
                </c:pt>
                <c:pt idx="6">
                  <c:v>0.81944444444444464</c:v>
                </c:pt>
                <c:pt idx="7">
                  <c:v>0.84285714285714286</c:v>
                </c:pt>
                <c:pt idx="8">
                  <c:v>0.98333333333333339</c:v>
                </c:pt>
                <c:pt idx="9">
                  <c:v>1.0925925925925926</c:v>
                </c:pt>
                <c:pt idx="10">
                  <c:v>1.0816666666666668</c:v>
                </c:pt>
                <c:pt idx="11">
                  <c:v>1.1621212121212119</c:v>
                </c:pt>
                <c:pt idx="12">
                  <c:v>1.2291666666666663</c:v>
                </c:pt>
                <c:pt idx="13">
                  <c:v>1.134615384615385</c:v>
                </c:pt>
                <c:pt idx="14">
                  <c:v>1.0535714285714286</c:v>
                </c:pt>
                <c:pt idx="15">
                  <c:v>1.1144444444444439</c:v>
                </c:pt>
                <c:pt idx="16">
                  <c:v>1.1062500000000004</c:v>
                </c:pt>
                <c:pt idx="17">
                  <c:v>1.0990196078431367</c:v>
                </c:pt>
                <c:pt idx="18">
                  <c:v>1.2018518518518519</c:v>
                </c:pt>
                <c:pt idx="19">
                  <c:v>1.1903508771929823</c:v>
                </c:pt>
                <c:pt idx="20">
                  <c:v>1.1800000000000004</c:v>
                </c:pt>
                <c:pt idx="21">
                  <c:v>1.2642857142857149</c:v>
                </c:pt>
                <c:pt idx="22">
                  <c:v>1.2515151515151515</c:v>
                </c:pt>
                <c:pt idx="23">
                  <c:v>1.2826086956521734</c:v>
                </c:pt>
                <c:pt idx="24">
                  <c:v>1.3111111111111111</c:v>
                </c:pt>
                <c:pt idx="25">
                  <c:v>1.2586666666666668</c:v>
                </c:pt>
                <c:pt idx="26">
                  <c:v>1.2102564102564104</c:v>
                </c:pt>
                <c:pt idx="27">
                  <c:v>1.2018518518518517</c:v>
                </c:pt>
                <c:pt idx="28">
                  <c:v>1.2291666666666663</c:v>
                </c:pt>
                <c:pt idx="29">
                  <c:v>1.2206896551724133</c:v>
                </c:pt>
                <c:pt idx="30">
                  <c:v>1.2455555555555555</c:v>
                </c:pt>
                <c:pt idx="31">
                  <c:v>1.3005376344086024</c:v>
                </c:pt>
                <c:pt idx="32">
                  <c:v>1.352083333333334</c:v>
                </c:pt>
                <c:pt idx="33">
                  <c:v>1.3409090909090904</c:v>
                </c:pt>
                <c:pt idx="34">
                  <c:v>1.3593137254901959</c:v>
                </c:pt>
                <c:pt idx="35">
                  <c:v>1.3204761904761906</c:v>
                </c:pt>
                <c:pt idx="36">
                  <c:v>1.3111111111111111</c:v>
                </c:pt>
                <c:pt idx="37">
                  <c:v>1.3554054054054052</c:v>
                </c:pt>
                <c:pt idx="38">
                  <c:v>1.371491228070175</c:v>
                </c:pt>
                <c:pt idx="39">
                  <c:v>1.361538461538462</c:v>
                </c:pt>
                <c:pt idx="40">
                  <c:v>1.3766666666666665</c:v>
                </c:pt>
                <c:pt idx="41">
                  <c:v>1.3430894308943089</c:v>
                </c:pt>
                <c:pt idx="42">
                  <c:v>1.3345238095238101</c:v>
                </c:pt>
                <c:pt idx="43">
                  <c:v>1.3034883720930233</c:v>
                </c:pt>
                <c:pt idx="44">
                  <c:v>1.273863636363636</c:v>
                </c:pt>
                <c:pt idx="45">
                  <c:v>1.2674074074074069</c:v>
                </c:pt>
                <c:pt idx="46">
                  <c:v>1.2612318840579706</c:v>
                </c:pt>
                <c:pt idx="47">
                  <c:v>1.2553191489361699</c:v>
                </c:pt>
                <c:pt idx="48">
                  <c:v>1.2906249999999995</c:v>
                </c:pt>
                <c:pt idx="49">
                  <c:v>1.2843537414965991</c:v>
                </c:pt>
                <c:pt idx="50">
                  <c:v>1.2783333333333333</c:v>
                </c:pt>
                <c:pt idx="51">
                  <c:v>1.2918300653594768</c:v>
                </c:pt>
                <c:pt idx="52">
                  <c:v>1.3237179487179487</c:v>
                </c:pt>
                <c:pt idx="53">
                  <c:v>1.3172955974842762</c:v>
                </c:pt>
                <c:pt idx="54">
                  <c:v>1.2929012345679012</c:v>
                </c:pt>
                <c:pt idx="55">
                  <c:v>1.2693939393939393</c:v>
                </c:pt>
                <c:pt idx="56">
                  <c:v>1.2642857142857147</c:v>
                </c:pt>
                <c:pt idx="57">
                  <c:v>1.2593567251461988</c:v>
                </c:pt>
                <c:pt idx="58">
                  <c:v>1.237643678160919</c:v>
                </c:pt>
                <c:pt idx="59">
                  <c:v>1.25</c:v>
                </c:pt>
                <c:pt idx="60">
                  <c:v>1.2291666666666663</c:v>
                </c:pt>
                <c:pt idx="61">
                  <c:v>1.2090163934426226</c:v>
                </c:pt>
                <c:pt idx="62">
                  <c:v>1.1895161290322585</c:v>
                </c:pt>
                <c:pt idx="63">
                  <c:v>1.1862433862433861</c:v>
                </c:pt>
                <c:pt idx="64">
                  <c:v>1.1830729166666671</c:v>
                </c:pt>
                <c:pt idx="65">
                  <c:v>1.1648717948717953</c:v>
                </c:pt>
                <c:pt idx="66">
                  <c:v>1.1472222222222219</c:v>
                </c:pt>
                <c:pt idx="67">
                  <c:v>1.1300995024875622</c:v>
                </c:pt>
                <c:pt idx="68">
                  <c:v>1.1134803921568628</c:v>
                </c:pt>
                <c:pt idx="69">
                  <c:v>1.1115942028985502</c:v>
                </c:pt>
                <c:pt idx="70">
                  <c:v>1.0957142857142852</c:v>
                </c:pt>
                <c:pt idx="71">
                  <c:v>1.080281690140845</c:v>
                </c:pt>
                <c:pt idx="72">
                  <c:v>1.065277777777778</c:v>
                </c:pt>
                <c:pt idx="73">
                  <c:v>1.0506849315068503</c:v>
                </c:pt>
                <c:pt idx="74">
                  <c:v>1.0497747747747748</c:v>
                </c:pt>
                <c:pt idx="75">
                  <c:v>1.0488888888888894</c:v>
                </c:pt>
                <c:pt idx="76">
                  <c:v>1.0350877192982462</c:v>
                </c:pt>
                <c:pt idx="77">
                  <c:v>1.0216450216450221</c:v>
                </c:pt>
                <c:pt idx="78">
                  <c:v>1.0085470085470085</c:v>
                </c:pt>
                <c:pt idx="79">
                  <c:v>1</c:v>
                </c:pt>
              </c:numCache>
            </c:numRef>
          </c:yVal>
        </c:ser>
        <c:ser>
          <c:idx val="1"/>
          <c:order val="1"/>
          <c:tx>
            <c:strRef>
              <c:f>Linear_Summary!$K$26</c:f>
              <c:strCache>
                <c:ptCount val="1"/>
                <c:pt idx="0">
                  <c:v>MIP Additive Curiosity</c:v>
                </c:pt>
              </c:strCache>
            </c:strRef>
          </c:tx>
          <c:xVal>
            <c:numRef>
              <c:f>Linear_Summary!$K$79:$K$158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Linear_Summary!$O$79:$O$158</c:f>
              <c:numCache>
                <c:formatCode>General</c:formatCode>
                <c:ptCount val="80"/>
                <c:pt idx="0">
                  <c:v>1</c:v>
                </c:pt>
                <c:pt idx="1">
                  <c:v>1.9666666666666668</c:v>
                </c:pt>
                <c:pt idx="2">
                  <c:v>0.98333333333333339</c:v>
                </c:pt>
                <c:pt idx="3">
                  <c:v>1.3111111111111111</c:v>
                </c:pt>
                <c:pt idx="4">
                  <c:v>1.2291666666666663</c:v>
                </c:pt>
                <c:pt idx="5">
                  <c:v>1.3766666666666665</c:v>
                </c:pt>
                <c:pt idx="6">
                  <c:v>1.1472222222222219</c:v>
                </c:pt>
                <c:pt idx="7">
                  <c:v>1.2642857142857147</c:v>
                </c:pt>
                <c:pt idx="8">
                  <c:v>1.2291666666666663</c:v>
                </c:pt>
                <c:pt idx="9">
                  <c:v>1.2018518518518519</c:v>
                </c:pt>
                <c:pt idx="10">
                  <c:v>1.2783333333333333</c:v>
                </c:pt>
                <c:pt idx="11">
                  <c:v>1.4303030303030304</c:v>
                </c:pt>
                <c:pt idx="12">
                  <c:v>1.4749999999999996</c:v>
                </c:pt>
                <c:pt idx="13">
                  <c:v>1.4371794871794861</c:v>
                </c:pt>
                <c:pt idx="14">
                  <c:v>1.4047619047619047</c:v>
                </c:pt>
                <c:pt idx="15">
                  <c:v>1.3766666666666667</c:v>
                </c:pt>
                <c:pt idx="16">
                  <c:v>1.352083333333334</c:v>
                </c:pt>
                <c:pt idx="17">
                  <c:v>1.388235294117647</c:v>
                </c:pt>
                <c:pt idx="18">
                  <c:v>1.4203703703703701</c:v>
                </c:pt>
                <c:pt idx="19">
                  <c:v>1.397368421052632</c:v>
                </c:pt>
                <c:pt idx="20">
                  <c:v>1.4258333333333328</c:v>
                </c:pt>
                <c:pt idx="21">
                  <c:v>1.498412698412698</c:v>
                </c:pt>
                <c:pt idx="22">
                  <c:v>1.4749999999999994</c:v>
                </c:pt>
                <c:pt idx="23">
                  <c:v>1.4536231884057966</c:v>
                </c:pt>
                <c:pt idx="24">
                  <c:v>1.5159722222222218</c:v>
                </c:pt>
                <c:pt idx="25">
                  <c:v>1.4946666666666666</c:v>
                </c:pt>
                <c:pt idx="26">
                  <c:v>1.4749999999999994</c:v>
                </c:pt>
                <c:pt idx="27">
                  <c:v>1.4567901234567906</c:v>
                </c:pt>
                <c:pt idx="28">
                  <c:v>1.4749999999999996</c:v>
                </c:pt>
                <c:pt idx="29">
                  <c:v>1.491954022988506</c:v>
                </c:pt>
                <c:pt idx="30">
                  <c:v>1.4749999999999996</c:v>
                </c:pt>
                <c:pt idx="31">
                  <c:v>1.4591397849462364</c:v>
                </c:pt>
                <c:pt idx="32">
                  <c:v>1.4442708333333338</c:v>
                </c:pt>
                <c:pt idx="33">
                  <c:v>1.4601010101010099</c:v>
                </c:pt>
                <c:pt idx="34">
                  <c:v>1.4171568627450979</c:v>
                </c:pt>
                <c:pt idx="35">
                  <c:v>1.3766666666666667</c:v>
                </c:pt>
                <c:pt idx="36">
                  <c:v>1.3657407407407407</c:v>
                </c:pt>
                <c:pt idx="37">
                  <c:v>1.3554054054054052</c:v>
                </c:pt>
                <c:pt idx="38">
                  <c:v>1.397368421052632</c:v>
                </c:pt>
                <c:pt idx="39">
                  <c:v>1.3867521367521372</c:v>
                </c:pt>
                <c:pt idx="40">
                  <c:v>1.3766666666666665</c:v>
                </c:pt>
                <c:pt idx="41">
                  <c:v>1.3430894308943089</c:v>
                </c:pt>
                <c:pt idx="42">
                  <c:v>1.3345238095238101</c:v>
                </c:pt>
                <c:pt idx="43">
                  <c:v>1.3034883720930233</c:v>
                </c:pt>
                <c:pt idx="44">
                  <c:v>1.2962121212121218</c:v>
                </c:pt>
                <c:pt idx="45">
                  <c:v>1.2674074074074069</c:v>
                </c:pt>
                <c:pt idx="46">
                  <c:v>1.239855072463768</c:v>
                </c:pt>
                <c:pt idx="47">
                  <c:v>1.2553191489361699</c:v>
                </c:pt>
                <c:pt idx="48">
                  <c:v>1.2701388888888889</c:v>
                </c:pt>
                <c:pt idx="49">
                  <c:v>1.2642857142857147</c:v>
                </c:pt>
                <c:pt idx="50">
                  <c:v>1.2783333333333333</c:v>
                </c:pt>
                <c:pt idx="51">
                  <c:v>1.2532679738562098</c:v>
                </c:pt>
                <c:pt idx="52">
                  <c:v>1.2480769230769235</c:v>
                </c:pt>
                <c:pt idx="53">
                  <c:v>1.2245283018867923</c:v>
                </c:pt>
                <c:pt idx="54">
                  <c:v>1.2200617283950617</c:v>
                </c:pt>
                <c:pt idx="55">
                  <c:v>1.197878787878788</c:v>
                </c:pt>
                <c:pt idx="56">
                  <c:v>1.1764880952380956</c:v>
                </c:pt>
                <c:pt idx="57">
                  <c:v>1.1558479532163743</c:v>
                </c:pt>
                <c:pt idx="58">
                  <c:v>1.1528735632183913</c:v>
                </c:pt>
                <c:pt idx="59">
                  <c:v>1.1500000000000001</c:v>
                </c:pt>
                <c:pt idx="60">
                  <c:v>1.1636111111111116</c:v>
                </c:pt>
                <c:pt idx="61">
                  <c:v>1.1445355191256834</c:v>
                </c:pt>
                <c:pt idx="62">
                  <c:v>1.1260752688172047</c:v>
                </c:pt>
                <c:pt idx="63">
                  <c:v>1.123809523809524</c:v>
                </c:pt>
                <c:pt idx="64">
                  <c:v>1.1216145833333333</c:v>
                </c:pt>
                <c:pt idx="65">
                  <c:v>1.104358974358975</c:v>
                </c:pt>
                <c:pt idx="66">
                  <c:v>1.1025252525252522</c:v>
                </c:pt>
                <c:pt idx="67">
                  <c:v>1.086069651741294</c:v>
                </c:pt>
                <c:pt idx="68">
                  <c:v>1.0845588235294121</c:v>
                </c:pt>
                <c:pt idx="69">
                  <c:v>1.0688405797101455</c:v>
                </c:pt>
                <c:pt idx="70">
                  <c:v>1.067619047619047</c:v>
                </c:pt>
                <c:pt idx="71">
                  <c:v>1.0525821596244131</c:v>
                </c:pt>
                <c:pt idx="72">
                  <c:v>1.037962962962963</c:v>
                </c:pt>
                <c:pt idx="73">
                  <c:v>1.0237442922374416</c:v>
                </c:pt>
                <c:pt idx="74">
                  <c:v>1.0364864864864864</c:v>
                </c:pt>
                <c:pt idx="75">
                  <c:v>1.0357777777777779</c:v>
                </c:pt>
                <c:pt idx="76">
                  <c:v>1.0221491228070181</c:v>
                </c:pt>
                <c:pt idx="77">
                  <c:v>1.0216450216450221</c:v>
                </c:pt>
                <c:pt idx="78">
                  <c:v>1.0085470085470085</c:v>
                </c:pt>
                <c:pt idx="79">
                  <c:v>1</c:v>
                </c:pt>
              </c:numCache>
            </c:numRef>
          </c:yVal>
        </c:ser>
        <c:ser>
          <c:idx val="5"/>
          <c:order val="2"/>
          <c:tx>
            <c:strRef>
              <c:f>Linear_Summary!$AY$26</c:f>
              <c:strCache>
                <c:ptCount val="1"/>
                <c:pt idx="0">
                  <c:v>MIP Minimum Marginal Hyperplane</c:v>
                </c:pt>
              </c:strCache>
            </c:strRef>
          </c:tx>
          <c:xVal>
            <c:numRef>
              <c:f>Linear_Summary!$AY$79:$AY$158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Linear_Summary!$BC$79:$BC$158</c:f>
              <c:numCache>
                <c:formatCode>General</c:formatCode>
                <c:ptCount val="80"/>
                <c:pt idx="0">
                  <c:v>1</c:v>
                </c:pt>
                <c:pt idx="1">
                  <c:v>0.98333333333333339</c:v>
                </c:pt>
                <c:pt idx="2">
                  <c:v>1.4749999999999994</c:v>
                </c:pt>
                <c:pt idx="3">
                  <c:v>1.3111111111111111</c:v>
                </c:pt>
                <c:pt idx="4">
                  <c:v>1.4749999999999994</c:v>
                </c:pt>
                <c:pt idx="5">
                  <c:v>1.3766666666666665</c:v>
                </c:pt>
                <c:pt idx="6">
                  <c:v>1.6388888888888893</c:v>
                </c:pt>
                <c:pt idx="7">
                  <c:v>1.6857142857142853</c:v>
                </c:pt>
                <c:pt idx="8">
                  <c:v>1.4749999999999994</c:v>
                </c:pt>
                <c:pt idx="9">
                  <c:v>1.529629629629629</c:v>
                </c:pt>
                <c:pt idx="10">
                  <c:v>1.4749999999999996</c:v>
                </c:pt>
                <c:pt idx="11">
                  <c:v>1.5196969696969695</c:v>
                </c:pt>
                <c:pt idx="12">
                  <c:v>1.3930555555555559</c:v>
                </c:pt>
                <c:pt idx="13">
                  <c:v>1.361538461538462</c:v>
                </c:pt>
                <c:pt idx="14">
                  <c:v>1.3345238095238099</c:v>
                </c:pt>
                <c:pt idx="15">
                  <c:v>1.3111111111111111</c:v>
                </c:pt>
                <c:pt idx="16">
                  <c:v>1.2906249999999997</c:v>
                </c:pt>
                <c:pt idx="17">
                  <c:v>1.2725490196078433</c:v>
                </c:pt>
                <c:pt idx="18">
                  <c:v>1.2018518518518519</c:v>
                </c:pt>
                <c:pt idx="19">
                  <c:v>1.1385964912280704</c:v>
                </c:pt>
                <c:pt idx="20">
                  <c:v>1.1308333333333331</c:v>
                </c:pt>
                <c:pt idx="21">
                  <c:v>1.2174603174603171</c:v>
                </c:pt>
                <c:pt idx="22">
                  <c:v>1.206818181818182</c:v>
                </c:pt>
                <c:pt idx="23">
                  <c:v>1.239855072463768</c:v>
                </c:pt>
                <c:pt idx="24">
                  <c:v>1.2291666666666663</c:v>
                </c:pt>
                <c:pt idx="25">
                  <c:v>1.2193333333333334</c:v>
                </c:pt>
                <c:pt idx="26">
                  <c:v>1.2480769230769235</c:v>
                </c:pt>
                <c:pt idx="27">
                  <c:v>1.2746913580246906</c:v>
                </c:pt>
                <c:pt idx="28">
                  <c:v>1.2642857142857147</c:v>
                </c:pt>
                <c:pt idx="29">
                  <c:v>1.2545977011494254</c:v>
                </c:pt>
                <c:pt idx="30">
                  <c:v>1.2455555555555555</c:v>
                </c:pt>
                <c:pt idx="31">
                  <c:v>1.2370967741935484</c:v>
                </c:pt>
                <c:pt idx="32">
                  <c:v>1.2291666666666663</c:v>
                </c:pt>
                <c:pt idx="33">
                  <c:v>1.2515151515151515</c:v>
                </c:pt>
                <c:pt idx="34">
                  <c:v>1.2147058823529409</c:v>
                </c:pt>
                <c:pt idx="35">
                  <c:v>1.2642857142857147</c:v>
                </c:pt>
                <c:pt idx="36">
                  <c:v>1.2564814814814813</c:v>
                </c:pt>
                <c:pt idx="37">
                  <c:v>1.2225225225225225</c:v>
                </c:pt>
                <c:pt idx="38">
                  <c:v>1.2162280701754382</c:v>
                </c:pt>
                <c:pt idx="39">
                  <c:v>1.2354700854700851</c:v>
                </c:pt>
                <c:pt idx="40">
                  <c:v>1.2045833333333333</c:v>
                </c:pt>
                <c:pt idx="41">
                  <c:v>1.223170731707317</c:v>
                </c:pt>
                <c:pt idx="42">
                  <c:v>1.2408730158730159</c:v>
                </c:pt>
                <c:pt idx="43">
                  <c:v>1.234883720930233</c:v>
                </c:pt>
                <c:pt idx="44">
                  <c:v>1.206818181818182</c:v>
                </c:pt>
                <c:pt idx="45">
                  <c:v>1.2018518518518519</c:v>
                </c:pt>
                <c:pt idx="46">
                  <c:v>1.175724637681159</c:v>
                </c:pt>
                <c:pt idx="47">
                  <c:v>1.1716312056737588</c:v>
                </c:pt>
                <c:pt idx="48">
                  <c:v>1.1677083333333333</c:v>
                </c:pt>
                <c:pt idx="49">
                  <c:v>1.1639455782312929</c:v>
                </c:pt>
                <c:pt idx="50">
                  <c:v>1.1406666666666667</c:v>
                </c:pt>
                <c:pt idx="51">
                  <c:v>1.1375816993464054</c:v>
                </c:pt>
                <c:pt idx="52">
                  <c:v>1.134615384615385</c:v>
                </c:pt>
                <c:pt idx="53">
                  <c:v>1.1132075471698113</c:v>
                </c:pt>
                <c:pt idx="54">
                  <c:v>1.0925925925925926</c:v>
                </c:pt>
                <c:pt idx="55">
                  <c:v>1.090606060606061</c:v>
                </c:pt>
                <c:pt idx="56">
                  <c:v>1.0711309523809518</c:v>
                </c:pt>
                <c:pt idx="57">
                  <c:v>1.0523391812865501</c:v>
                </c:pt>
                <c:pt idx="58">
                  <c:v>1.0341954022988504</c:v>
                </c:pt>
                <c:pt idx="59">
                  <c:v>1.0166666666666666</c:v>
                </c:pt>
                <c:pt idx="60">
                  <c:v>0.99972222222222218</c:v>
                </c:pt>
                <c:pt idx="61">
                  <c:v>1.0155737704918033</c:v>
                </c:pt>
                <c:pt idx="62">
                  <c:v>1.0309139784946237</c:v>
                </c:pt>
                <c:pt idx="63">
                  <c:v>1.0457671957671955</c:v>
                </c:pt>
                <c:pt idx="64">
                  <c:v>1.0447916666666666</c:v>
                </c:pt>
                <c:pt idx="65">
                  <c:v>1.0438461538461539</c:v>
                </c:pt>
                <c:pt idx="66">
                  <c:v>1.0429292929292922</c:v>
                </c:pt>
                <c:pt idx="67">
                  <c:v>1.0273631840796018</c:v>
                </c:pt>
                <c:pt idx="68">
                  <c:v>1.0267156862745097</c:v>
                </c:pt>
                <c:pt idx="69">
                  <c:v>1.0260869565217401</c:v>
                </c:pt>
                <c:pt idx="70">
                  <c:v>1.02547619047619</c:v>
                </c:pt>
                <c:pt idx="71">
                  <c:v>1.0110328638497657</c:v>
                </c:pt>
                <c:pt idx="72">
                  <c:v>1.0106481481481482</c:v>
                </c:pt>
                <c:pt idx="73">
                  <c:v>1.0102739726027401</c:v>
                </c:pt>
                <c:pt idx="74">
                  <c:v>1.0231981981981975</c:v>
                </c:pt>
                <c:pt idx="75">
                  <c:v>1.0095555555555555</c:v>
                </c:pt>
                <c:pt idx="76">
                  <c:v>1.0092105263157902</c:v>
                </c:pt>
                <c:pt idx="77">
                  <c:v>1.008874458874458</c:v>
                </c:pt>
                <c:pt idx="78">
                  <c:v>1.0085470085470085</c:v>
                </c:pt>
                <c:pt idx="79">
                  <c:v>1</c:v>
                </c:pt>
              </c:numCache>
            </c:numRef>
          </c:yVal>
        </c:ser>
        <c:ser>
          <c:idx val="7"/>
          <c:order val="3"/>
          <c:tx>
            <c:strRef>
              <c:f>Linear_Summary!$F$26</c:f>
              <c:strCache>
                <c:ptCount val="1"/>
                <c:pt idx="0">
                  <c:v>Maximum Curiosity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Linear_Summary!$F$79:$F$158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Linear_Summary!$J$79:$J$158</c:f>
              <c:numCache>
                <c:formatCode>General</c:formatCode>
                <c:ptCount val="80"/>
                <c:pt idx="0">
                  <c:v>1</c:v>
                </c:pt>
                <c:pt idx="1">
                  <c:v>0.98333333333333339</c:v>
                </c:pt>
                <c:pt idx="2">
                  <c:v>0.49166666666666686</c:v>
                </c:pt>
                <c:pt idx="3">
                  <c:v>0.65555555555555589</c:v>
                </c:pt>
                <c:pt idx="4">
                  <c:v>0.49166666666666686</c:v>
                </c:pt>
                <c:pt idx="5">
                  <c:v>0.59000000000000019</c:v>
                </c:pt>
                <c:pt idx="6">
                  <c:v>0.65555555555555589</c:v>
                </c:pt>
                <c:pt idx="7">
                  <c:v>0.70238095238095233</c:v>
                </c:pt>
                <c:pt idx="8">
                  <c:v>0.73749999999999993</c:v>
                </c:pt>
                <c:pt idx="9">
                  <c:v>0.87407407407407456</c:v>
                </c:pt>
                <c:pt idx="10">
                  <c:v>0.88500000000000023</c:v>
                </c:pt>
                <c:pt idx="11">
                  <c:v>0.98333333333333339</c:v>
                </c:pt>
                <c:pt idx="12">
                  <c:v>0.98333333333333328</c:v>
                </c:pt>
                <c:pt idx="13">
                  <c:v>1.0589743589743585</c:v>
                </c:pt>
                <c:pt idx="14">
                  <c:v>1.123809523809524</c:v>
                </c:pt>
                <c:pt idx="15">
                  <c:v>1.1800000000000004</c:v>
                </c:pt>
                <c:pt idx="16">
                  <c:v>1.1677083333333333</c:v>
                </c:pt>
                <c:pt idx="17">
                  <c:v>1.0990196078431367</c:v>
                </c:pt>
                <c:pt idx="18">
                  <c:v>1.037962962962963</c:v>
                </c:pt>
                <c:pt idx="19">
                  <c:v>1.0350877192982462</c:v>
                </c:pt>
                <c:pt idx="20">
                  <c:v>1.0816666666666668</c:v>
                </c:pt>
                <c:pt idx="21">
                  <c:v>1.0769841269841269</c:v>
                </c:pt>
                <c:pt idx="22">
                  <c:v>1.0727272727272728</c:v>
                </c:pt>
                <c:pt idx="23">
                  <c:v>1.1115942028985504</c:v>
                </c:pt>
                <c:pt idx="24">
                  <c:v>1.065277777777778</c:v>
                </c:pt>
                <c:pt idx="25">
                  <c:v>1.0620000000000001</c:v>
                </c:pt>
                <c:pt idx="26">
                  <c:v>1.0967948717948717</c:v>
                </c:pt>
                <c:pt idx="27">
                  <c:v>1.1290123456790124</c:v>
                </c:pt>
                <c:pt idx="28">
                  <c:v>1.123809523809524</c:v>
                </c:pt>
                <c:pt idx="29">
                  <c:v>1.1528735632183913</c:v>
                </c:pt>
                <c:pt idx="30">
                  <c:v>1.1144444444444439</c:v>
                </c:pt>
                <c:pt idx="31">
                  <c:v>1.0784946236559139</c:v>
                </c:pt>
                <c:pt idx="32">
                  <c:v>1.0755208333333333</c:v>
                </c:pt>
                <c:pt idx="33">
                  <c:v>1.1025252525252522</c:v>
                </c:pt>
                <c:pt idx="34">
                  <c:v>1.0990196078431367</c:v>
                </c:pt>
                <c:pt idx="35">
                  <c:v>1.0957142857142852</c:v>
                </c:pt>
                <c:pt idx="36">
                  <c:v>1.0925925925925926</c:v>
                </c:pt>
                <c:pt idx="37">
                  <c:v>1.1162162162162168</c:v>
                </c:pt>
                <c:pt idx="38">
                  <c:v>1.1127192982456138</c:v>
                </c:pt>
                <c:pt idx="39">
                  <c:v>1.134615384615385</c:v>
                </c:pt>
                <c:pt idx="40">
                  <c:v>1.1554166666666672</c:v>
                </c:pt>
                <c:pt idx="41">
                  <c:v>1.1272357723577235</c:v>
                </c:pt>
                <c:pt idx="42">
                  <c:v>1.123809523809524</c:v>
                </c:pt>
                <c:pt idx="43">
                  <c:v>1.1434108527131779</c:v>
                </c:pt>
                <c:pt idx="44">
                  <c:v>1.1397727272727276</c:v>
                </c:pt>
                <c:pt idx="45">
                  <c:v>1.1362962962962964</c:v>
                </c:pt>
                <c:pt idx="46">
                  <c:v>1.1329710144927541</c:v>
                </c:pt>
                <c:pt idx="47">
                  <c:v>1.1088652482269499</c:v>
                </c:pt>
                <c:pt idx="48">
                  <c:v>1.1267361111111116</c:v>
                </c:pt>
                <c:pt idx="49">
                  <c:v>1.123809523809524</c:v>
                </c:pt>
                <c:pt idx="50">
                  <c:v>1.1406666666666667</c:v>
                </c:pt>
                <c:pt idx="51">
                  <c:v>1.1183006535947713</c:v>
                </c:pt>
                <c:pt idx="52">
                  <c:v>1.0967948717948717</c:v>
                </c:pt>
                <c:pt idx="53">
                  <c:v>1.0946540880503146</c:v>
                </c:pt>
                <c:pt idx="54">
                  <c:v>1.1290123456790124</c:v>
                </c:pt>
                <c:pt idx="55">
                  <c:v>1.1263636363636362</c:v>
                </c:pt>
                <c:pt idx="56">
                  <c:v>1.1062500000000004</c:v>
                </c:pt>
                <c:pt idx="57">
                  <c:v>1.1213450292397664</c:v>
                </c:pt>
                <c:pt idx="58">
                  <c:v>1.102011494252874</c:v>
                </c:pt>
                <c:pt idx="59">
                  <c:v>1.1166666666666667</c:v>
                </c:pt>
                <c:pt idx="60">
                  <c:v>1.0980555555555562</c:v>
                </c:pt>
                <c:pt idx="61">
                  <c:v>1.0961748633879782</c:v>
                </c:pt>
                <c:pt idx="62">
                  <c:v>1.0784946236559139</c:v>
                </c:pt>
                <c:pt idx="63">
                  <c:v>1.0769841269841276</c:v>
                </c:pt>
                <c:pt idx="64">
                  <c:v>1.0908854166666671</c:v>
                </c:pt>
                <c:pt idx="65">
                  <c:v>1.0892307692307697</c:v>
                </c:pt>
                <c:pt idx="66">
                  <c:v>1.0876262626262621</c:v>
                </c:pt>
                <c:pt idx="67">
                  <c:v>1.0713930348258707</c:v>
                </c:pt>
                <c:pt idx="68">
                  <c:v>1.0700980392156862</c:v>
                </c:pt>
                <c:pt idx="69">
                  <c:v>1.0830917874396127</c:v>
                </c:pt>
                <c:pt idx="70">
                  <c:v>1.067619047619047</c:v>
                </c:pt>
                <c:pt idx="71">
                  <c:v>1.0664319248826295</c:v>
                </c:pt>
                <c:pt idx="72">
                  <c:v>1.0516203703703697</c:v>
                </c:pt>
                <c:pt idx="73">
                  <c:v>1.0372146118721455</c:v>
                </c:pt>
                <c:pt idx="74">
                  <c:v>1.0364864864864864</c:v>
                </c:pt>
                <c:pt idx="75">
                  <c:v>1.0357777777777779</c:v>
                </c:pt>
                <c:pt idx="76">
                  <c:v>1.0221491228070181</c:v>
                </c:pt>
                <c:pt idx="77">
                  <c:v>1.0216450216450221</c:v>
                </c:pt>
                <c:pt idx="78">
                  <c:v>1.0085470085470085</c:v>
                </c:pt>
                <c:pt idx="79">
                  <c:v>1</c:v>
                </c:pt>
              </c:numCache>
            </c:numRef>
          </c:yVal>
        </c:ser>
        <c:ser>
          <c:idx val="8"/>
          <c:order val="4"/>
          <c:tx>
            <c:strRef>
              <c:f>Linear_Summary!$P$26</c:f>
              <c:strCache>
                <c:ptCount val="1"/>
                <c:pt idx="0">
                  <c:v>Additive Curiosity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Linear_Summary!$P$79:$P$158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Linear_Summary!$T$79:$T$158</c:f>
              <c:numCache>
                <c:formatCode>General</c:formatCode>
                <c:ptCount val="80"/>
                <c:pt idx="0">
                  <c:v>1</c:v>
                </c:pt>
                <c:pt idx="1">
                  <c:v>1.9666666666666668</c:v>
                </c:pt>
                <c:pt idx="2">
                  <c:v>1.4749999999999994</c:v>
                </c:pt>
                <c:pt idx="3">
                  <c:v>1.6388888888888893</c:v>
                </c:pt>
                <c:pt idx="4">
                  <c:v>1.2291666666666663</c:v>
                </c:pt>
                <c:pt idx="5">
                  <c:v>0.98333333333333328</c:v>
                </c:pt>
                <c:pt idx="6">
                  <c:v>0.98333333333333328</c:v>
                </c:pt>
                <c:pt idx="7">
                  <c:v>0.98333333333333328</c:v>
                </c:pt>
                <c:pt idx="8">
                  <c:v>0.98333333333333339</c:v>
                </c:pt>
                <c:pt idx="9">
                  <c:v>0.87407407407407456</c:v>
                </c:pt>
                <c:pt idx="10">
                  <c:v>0.78666666666666651</c:v>
                </c:pt>
                <c:pt idx="11">
                  <c:v>0.98333333333333339</c:v>
                </c:pt>
                <c:pt idx="12">
                  <c:v>1.065277777777778</c:v>
                </c:pt>
                <c:pt idx="13">
                  <c:v>1.0589743589743585</c:v>
                </c:pt>
                <c:pt idx="14">
                  <c:v>1.1940476190476195</c:v>
                </c:pt>
                <c:pt idx="15">
                  <c:v>1.2455555555555555</c:v>
                </c:pt>
                <c:pt idx="16">
                  <c:v>1.1677083333333333</c:v>
                </c:pt>
                <c:pt idx="17">
                  <c:v>1.1568627450980393</c:v>
                </c:pt>
                <c:pt idx="18">
                  <c:v>1.2018518518518519</c:v>
                </c:pt>
                <c:pt idx="19">
                  <c:v>1.1385964912280704</c:v>
                </c:pt>
                <c:pt idx="20">
                  <c:v>1.1308333333333331</c:v>
                </c:pt>
                <c:pt idx="21">
                  <c:v>1.123809523809524</c:v>
                </c:pt>
                <c:pt idx="22">
                  <c:v>1.1174242424242415</c:v>
                </c:pt>
                <c:pt idx="23">
                  <c:v>1.0688405797101455</c:v>
                </c:pt>
                <c:pt idx="24">
                  <c:v>1.024305555555556</c:v>
                </c:pt>
                <c:pt idx="25">
                  <c:v>1.1013333333333333</c:v>
                </c:pt>
                <c:pt idx="26">
                  <c:v>1.134615384615385</c:v>
                </c:pt>
                <c:pt idx="27">
                  <c:v>1.0925925925925926</c:v>
                </c:pt>
                <c:pt idx="28">
                  <c:v>1.123809523809524</c:v>
                </c:pt>
                <c:pt idx="29">
                  <c:v>1.1528735632183913</c:v>
                </c:pt>
                <c:pt idx="30">
                  <c:v>1.2127777777777777</c:v>
                </c:pt>
                <c:pt idx="31">
                  <c:v>1.2688172043010757</c:v>
                </c:pt>
                <c:pt idx="32">
                  <c:v>1.2291666666666663</c:v>
                </c:pt>
                <c:pt idx="33">
                  <c:v>1.2515151515151515</c:v>
                </c:pt>
                <c:pt idx="34">
                  <c:v>1.2436274509803917</c:v>
                </c:pt>
                <c:pt idx="35">
                  <c:v>1.2361904761904758</c:v>
                </c:pt>
                <c:pt idx="36">
                  <c:v>1.2018518518518519</c:v>
                </c:pt>
                <c:pt idx="37">
                  <c:v>1.1959459459459461</c:v>
                </c:pt>
                <c:pt idx="38">
                  <c:v>1.1903508771929823</c:v>
                </c:pt>
                <c:pt idx="39">
                  <c:v>1.1850427350427355</c:v>
                </c:pt>
                <c:pt idx="40">
                  <c:v>1.1800000000000004</c:v>
                </c:pt>
                <c:pt idx="41">
                  <c:v>1.1991869918699187</c:v>
                </c:pt>
                <c:pt idx="42">
                  <c:v>1.1706349206349207</c:v>
                </c:pt>
                <c:pt idx="43">
                  <c:v>1.1434108527131779</c:v>
                </c:pt>
                <c:pt idx="44">
                  <c:v>1.1174242424242415</c:v>
                </c:pt>
                <c:pt idx="45">
                  <c:v>1.0925925925925926</c:v>
                </c:pt>
                <c:pt idx="46">
                  <c:v>1.1329710144927541</c:v>
                </c:pt>
                <c:pt idx="47">
                  <c:v>1.1297872340425537</c:v>
                </c:pt>
                <c:pt idx="48">
                  <c:v>1.1267361111111116</c:v>
                </c:pt>
                <c:pt idx="49">
                  <c:v>1.123809523809524</c:v>
                </c:pt>
                <c:pt idx="50">
                  <c:v>1.1406666666666667</c:v>
                </c:pt>
                <c:pt idx="51">
                  <c:v>1.1375816993464054</c:v>
                </c:pt>
                <c:pt idx="52">
                  <c:v>1.1157051282051282</c:v>
                </c:pt>
                <c:pt idx="53">
                  <c:v>1.0946540880503146</c:v>
                </c:pt>
                <c:pt idx="54">
                  <c:v>1.0925925925925926</c:v>
                </c:pt>
                <c:pt idx="55">
                  <c:v>1.090606060606061</c:v>
                </c:pt>
                <c:pt idx="56">
                  <c:v>1.0711309523809518</c:v>
                </c:pt>
                <c:pt idx="57">
                  <c:v>1.0695906432748534</c:v>
                </c:pt>
                <c:pt idx="58">
                  <c:v>1.068103448275862</c:v>
                </c:pt>
                <c:pt idx="59">
                  <c:v>1.0833333333333333</c:v>
                </c:pt>
                <c:pt idx="60">
                  <c:v>1.065277777777778</c:v>
                </c:pt>
                <c:pt idx="61">
                  <c:v>1.0800546448087438</c:v>
                </c:pt>
                <c:pt idx="62">
                  <c:v>1.0626344086021502</c:v>
                </c:pt>
                <c:pt idx="63">
                  <c:v>1.0613756613756613</c:v>
                </c:pt>
                <c:pt idx="64">
                  <c:v>1.0447916666666666</c:v>
                </c:pt>
                <c:pt idx="65">
                  <c:v>1.0287179487179487</c:v>
                </c:pt>
                <c:pt idx="66">
                  <c:v>1.0280303030303031</c:v>
                </c:pt>
                <c:pt idx="67">
                  <c:v>1.0273631840796018</c:v>
                </c:pt>
                <c:pt idx="68">
                  <c:v>1.0122549019607847</c:v>
                </c:pt>
                <c:pt idx="69">
                  <c:v>1.01183574879227</c:v>
                </c:pt>
                <c:pt idx="70">
                  <c:v>0.99738095238095237</c:v>
                </c:pt>
                <c:pt idx="71">
                  <c:v>1.0110328638497657</c:v>
                </c:pt>
                <c:pt idx="72">
                  <c:v>1.024305555555556</c:v>
                </c:pt>
                <c:pt idx="73">
                  <c:v>1.0237442922374416</c:v>
                </c:pt>
                <c:pt idx="74">
                  <c:v>1.0099099099099098</c:v>
                </c:pt>
                <c:pt idx="75">
                  <c:v>1.0095555555555555</c:v>
                </c:pt>
                <c:pt idx="76">
                  <c:v>1.0092105263157902</c:v>
                </c:pt>
                <c:pt idx="77">
                  <c:v>0.99610389610389638</c:v>
                </c:pt>
                <c:pt idx="78">
                  <c:v>0.99594017094017095</c:v>
                </c:pt>
                <c:pt idx="79">
                  <c:v>1</c:v>
                </c:pt>
              </c:numCache>
            </c:numRef>
          </c:yVal>
        </c:ser>
        <c:ser>
          <c:idx val="12"/>
          <c:order val="5"/>
          <c:tx>
            <c:strRef>
              <c:f>Linear_Summary!$BD$26</c:f>
              <c:strCache>
                <c:ptCount val="1"/>
                <c:pt idx="0">
                  <c:v>Minimum Marginal Hyperplane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Linear_Summary!$BD$79:$BD$158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Linear_Summary!$BH$79:$BH$158</c:f>
              <c:numCache>
                <c:formatCode>General</c:formatCode>
                <c:ptCount val="8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0.24583333333333343</c:v>
                </c:pt>
                <c:pt idx="5">
                  <c:v>0.59000000000000019</c:v>
                </c:pt>
                <c:pt idx="6">
                  <c:v>0.81944444444444464</c:v>
                </c:pt>
                <c:pt idx="7">
                  <c:v>0.70238095238095233</c:v>
                </c:pt>
                <c:pt idx="8">
                  <c:v>0.8604166666666665</c:v>
                </c:pt>
                <c:pt idx="9">
                  <c:v>0.98333333333333339</c:v>
                </c:pt>
                <c:pt idx="10">
                  <c:v>0.98333333333333328</c:v>
                </c:pt>
                <c:pt idx="11">
                  <c:v>0.98333333333333339</c:v>
                </c:pt>
                <c:pt idx="12">
                  <c:v>0.98333333333333328</c:v>
                </c:pt>
                <c:pt idx="13">
                  <c:v>0.98333333333333339</c:v>
                </c:pt>
                <c:pt idx="14">
                  <c:v>1.0535714285714286</c:v>
                </c:pt>
                <c:pt idx="15">
                  <c:v>1.0488888888888894</c:v>
                </c:pt>
                <c:pt idx="16">
                  <c:v>1.0447916666666666</c:v>
                </c:pt>
                <c:pt idx="17">
                  <c:v>1.0990196078431367</c:v>
                </c:pt>
                <c:pt idx="18">
                  <c:v>1.0925925925925926</c:v>
                </c:pt>
                <c:pt idx="19">
                  <c:v>1.0868421052631581</c:v>
                </c:pt>
                <c:pt idx="20">
                  <c:v>1.1308333333333331</c:v>
                </c:pt>
                <c:pt idx="21">
                  <c:v>1.123809523809524</c:v>
                </c:pt>
                <c:pt idx="22">
                  <c:v>1.1174242424242415</c:v>
                </c:pt>
                <c:pt idx="23">
                  <c:v>1.0688405797101455</c:v>
                </c:pt>
                <c:pt idx="24">
                  <c:v>1.1472222222222219</c:v>
                </c:pt>
                <c:pt idx="25">
                  <c:v>1.1406666666666667</c:v>
                </c:pt>
                <c:pt idx="26">
                  <c:v>1.0967948717948717</c:v>
                </c:pt>
                <c:pt idx="27">
                  <c:v>1.1290123456790124</c:v>
                </c:pt>
                <c:pt idx="28">
                  <c:v>1.1589285714285718</c:v>
                </c:pt>
                <c:pt idx="29">
                  <c:v>1.1528735632183913</c:v>
                </c:pt>
                <c:pt idx="30">
                  <c:v>1.2127777777777777</c:v>
                </c:pt>
                <c:pt idx="31">
                  <c:v>1.2053763440860215</c:v>
                </c:pt>
                <c:pt idx="32">
                  <c:v>1.2598958333333332</c:v>
                </c:pt>
                <c:pt idx="33">
                  <c:v>1.2813131313131316</c:v>
                </c:pt>
                <c:pt idx="34">
                  <c:v>1.2725490196078433</c:v>
                </c:pt>
                <c:pt idx="35">
                  <c:v>1.2642857142857147</c:v>
                </c:pt>
                <c:pt idx="36">
                  <c:v>1.2564814814814813</c:v>
                </c:pt>
                <c:pt idx="37">
                  <c:v>1.2490990990990982</c:v>
                </c:pt>
                <c:pt idx="38">
                  <c:v>1.267982456140351</c:v>
                </c:pt>
                <c:pt idx="39">
                  <c:v>1.2606837606837611</c:v>
                </c:pt>
                <c:pt idx="40">
                  <c:v>1.2291666666666663</c:v>
                </c:pt>
                <c:pt idx="41">
                  <c:v>1.247154471544716</c:v>
                </c:pt>
                <c:pt idx="42">
                  <c:v>1.2642857142857149</c:v>
                </c:pt>
                <c:pt idx="43">
                  <c:v>1.3034883720930233</c:v>
                </c:pt>
                <c:pt idx="44">
                  <c:v>1.2962121212121218</c:v>
                </c:pt>
                <c:pt idx="45">
                  <c:v>1.3329629629629629</c:v>
                </c:pt>
                <c:pt idx="46">
                  <c:v>1.3467391304347827</c:v>
                </c:pt>
                <c:pt idx="47">
                  <c:v>1.3599290780141835</c:v>
                </c:pt>
                <c:pt idx="48">
                  <c:v>1.3315972222222219</c:v>
                </c:pt>
                <c:pt idx="49">
                  <c:v>1.3244897959183672</c:v>
                </c:pt>
                <c:pt idx="50">
                  <c:v>1.2979999999999994</c:v>
                </c:pt>
                <c:pt idx="51">
                  <c:v>1.2918300653594768</c:v>
                </c:pt>
                <c:pt idx="52">
                  <c:v>1.2669871794871799</c:v>
                </c:pt>
                <c:pt idx="53">
                  <c:v>1.2616352201257859</c:v>
                </c:pt>
                <c:pt idx="54">
                  <c:v>1.238271604938272</c:v>
                </c:pt>
                <c:pt idx="55">
                  <c:v>1.2515151515151515</c:v>
                </c:pt>
                <c:pt idx="56">
                  <c:v>1.2291666666666663</c:v>
                </c:pt>
                <c:pt idx="57">
                  <c:v>1.2248538011695906</c:v>
                </c:pt>
                <c:pt idx="58">
                  <c:v>1.2206896551724133</c:v>
                </c:pt>
                <c:pt idx="59">
                  <c:v>1.2166666666666666</c:v>
                </c:pt>
                <c:pt idx="60">
                  <c:v>1.1963888888888896</c:v>
                </c:pt>
                <c:pt idx="61">
                  <c:v>1.1767759562841529</c:v>
                </c:pt>
                <c:pt idx="62">
                  <c:v>1.1895161290322585</c:v>
                </c:pt>
                <c:pt idx="63">
                  <c:v>1.1862433862433861</c:v>
                </c:pt>
                <c:pt idx="64">
                  <c:v>1.1677083333333333</c:v>
                </c:pt>
                <c:pt idx="65">
                  <c:v>1.1648717948717953</c:v>
                </c:pt>
                <c:pt idx="66">
                  <c:v>1.1472222222222219</c:v>
                </c:pt>
                <c:pt idx="67">
                  <c:v>1.1300995024875622</c:v>
                </c:pt>
                <c:pt idx="68">
                  <c:v>1.1279411764705882</c:v>
                </c:pt>
                <c:pt idx="69">
                  <c:v>1.1115942028985502</c:v>
                </c:pt>
                <c:pt idx="70">
                  <c:v>1.1097619047619047</c:v>
                </c:pt>
                <c:pt idx="71">
                  <c:v>1.107981220657277</c:v>
                </c:pt>
                <c:pt idx="72">
                  <c:v>1.0925925925925926</c:v>
                </c:pt>
                <c:pt idx="73">
                  <c:v>1.0776255707762561</c:v>
                </c:pt>
                <c:pt idx="74">
                  <c:v>1.0630630630630631</c:v>
                </c:pt>
                <c:pt idx="75">
                  <c:v>1.0488888888888894</c:v>
                </c:pt>
                <c:pt idx="76">
                  <c:v>1.0350877192982462</c:v>
                </c:pt>
                <c:pt idx="77">
                  <c:v>1.0216450216450221</c:v>
                </c:pt>
                <c:pt idx="78">
                  <c:v>1.0085470085470085</c:v>
                </c:pt>
                <c:pt idx="79">
                  <c:v>1</c:v>
                </c:pt>
              </c:numCache>
            </c:numRef>
          </c:yVal>
        </c:ser>
        <c:ser>
          <c:idx val="14"/>
          <c:order val="6"/>
          <c:tx>
            <c:strRef>
              <c:f>Linear_Summary!$BS$26</c:f>
              <c:strCache>
                <c:ptCount val="1"/>
                <c:pt idx="0">
                  <c:v>Random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Linear_Summary!$BW$79:$BW$158</c:f>
                <c:numCache>
                  <c:formatCode>General</c:formatCode>
                  <c:ptCount val="80"/>
                  <c:pt idx="0">
                    <c:v>0</c:v>
                  </c:pt>
                  <c:pt idx="1">
                    <c:v>0.72650872468832761</c:v>
                  </c:pt>
                  <c:pt idx="2">
                    <c:v>0.5321171687297972</c:v>
                  </c:pt>
                  <c:pt idx="3">
                    <c:v>0.43199192361961858</c:v>
                  </c:pt>
                  <c:pt idx="4">
                    <c:v>0.4104962385902548</c:v>
                  </c:pt>
                  <c:pt idx="5">
                    <c:v>0.36241449163712786</c:v>
                  </c:pt>
                  <c:pt idx="6">
                    <c:v>0.31971595351817078</c:v>
                  </c:pt>
                  <c:pt idx="7">
                    <c:v>0.28384281560454405</c:v>
                  </c:pt>
                  <c:pt idx="8">
                    <c:v>0.26344156997034601</c:v>
                  </c:pt>
                  <c:pt idx="9">
                    <c:v>0.2458829916175152</c:v>
                  </c:pt>
                  <c:pt idx="10">
                    <c:v>0.21657699776198849</c:v>
                  </c:pt>
                  <c:pt idx="11">
                    <c:v>0.21790528082549729</c:v>
                  </c:pt>
                  <c:pt idx="12">
                    <c:v>0.20772324437253029</c:v>
                  </c:pt>
                  <c:pt idx="13">
                    <c:v>0.19502444768323896</c:v>
                  </c:pt>
                  <c:pt idx="14">
                    <c:v>0.17417050673753451</c:v>
                  </c:pt>
                  <c:pt idx="15">
                    <c:v>0.17140950995279669</c:v>
                  </c:pt>
                  <c:pt idx="16">
                    <c:v>0.16599267227200179</c:v>
                  </c:pt>
                  <c:pt idx="17">
                    <c:v>0.16012240753528476</c:v>
                  </c:pt>
                  <c:pt idx="18">
                    <c:v>0.15265521390580342</c:v>
                  </c:pt>
                  <c:pt idx="19">
                    <c:v>0.14972675310914896</c:v>
                  </c:pt>
                  <c:pt idx="20">
                    <c:v>0.15140079070072379</c:v>
                  </c:pt>
                  <c:pt idx="21">
                    <c:v>0.15177978858993224</c:v>
                  </c:pt>
                  <c:pt idx="22">
                    <c:v>0.14859047699822703</c:v>
                  </c:pt>
                  <c:pt idx="23">
                    <c:v>0.14155272174201636</c:v>
                  </c:pt>
                  <c:pt idx="24">
                    <c:v>0.13889535110527243</c:v>
                  </c:pt>
                  <c:pt idx="25">
                    <c:v>0.13867553374264882</c:v>
                  </c:pt>
                  <c:pt idx="26">
                    <c:v>0.13344205106351714</c:v>
                  </c:pt>
                  <c:pt idx="27">
                    <c:v>0.1294926853408552</c:v>
                  </c:pt>
                  <c:pt idx="28">
                    <c:v>0.1280086134918017</c:v>
                  </c:pt>
                  <c:pt idx="29">
                    <c:v>0.12267256626562405</c:v>
                  </c:pt>
                  <c:pt idx="30">
                    <c:v>0.12357586238747953</c:v>
                  </c:pt>
                  <c:pt idx="31">
                    <c:v>0.11628901763543811</c:v>
                  </c:pt>
                  <c:pt idx="32">
                    <c:v>0.11436915819196446</c:v>
                  </c:pt>
                  <c:pt idx="33">
                    <c:v>0.10969509865383437</c:v>
                  </c:pt>
                  <c:pt idx="34">
                    <c:v>0.10920012846587289</c:v>
                  </c:pt>
                  <c:pt idx="35">
                    <c:v>0.1067525691470306</c:v>
                  </c:pt>
                  <c:pt idx="36">
                    <c:v>0.10470679012345038</c:v>
                  </c:pt>
                  <c:pt idx="37">
                    <c:v>9.8260752420338451E-2</c:v>
                  </c:pt>
                  <c:pt idx="38">
                    <c:v>9.1139328370818534E-2</c:v>
                  </c:pt>
                  <c:pt idx="39">
                    <c:v>9.0481193538045637E-2</c:v>
                  </c:pt>
                  <c:pt idx="40">
                    <c:v>8.8451703057946848E-2</c:v>
                  </c:pt>
                  <c:pt idx="41">
                    <c:v>8.6159576835105015E-2</c:v>
                  </c:pt>
                  <c:pt idx="42">
                    <c:v>8.6070720502829268E-2</c:v>
                  </c:pt>
                  <c:pt idx="43">
                    <c:v>8.4086353352345863E-2</c:v>
                  </c:pt>
                  <c:pt idx="44">
                    <c:v>8.2263658450725113E-2</c:v>
                  </c:pt>
                  <c:pt idx="45">
                    <c:v>7.9847274234106258E-2</c:v>
                  </c:pt>
                  <c:pt idx="46">
                    <c:v>7.6925325904346892E-2</c:v>
                  </c:pt>
                  <c:pt idx="47">
                    <c:v>7.5228690973953655E-2</c:v>
                  </c:pt>
                  <c:pt idx="48">
                    <c:v>7.4605807578267361E-2</c:v>
                  </c:pt>
                  <c:pt idx="49">
                    <c:v>7.3305826178307984E-2</c:v>
                  </c:pt>
                  <c:pt idx="50">
                    <c:v>6.9123606327655088E-2</c:v>
                  </c:pt>
                  <c:pt idx="51">
                    <c:v>6.4408768126787724E-2</c:v>
                  </c:pt>
                  <c:pt idx="52">
                    <c:v>6.2332320110441236E-2</c:v>
                  </c:pt>
                  <c:pt idx="53">
                    <c:v>6.095549286886838E-2</c:v>
                  </c:pt>
                  <c:pt idx="54">
                    <c:v>5.6162702208612157E-2</c:v>
                  </c:pt>
                  <c:pt idx="55">
                    <c:v>5.4405891837951574E-2</c:v>
                  </c:pt>
                  <c:pt idx="56">
                    <c:v>5.5880054529433995E-2</c:v>
                  </c:pt>
                  <c:pt idx="57">
                    <c:v>5.5961860852634916E-2</c:v>
                  </c:pt>
                  <c:pt idx="58">
                    <c:v>5.3030431494726034E-2</c:v>
                  </c:pt>
                  <c:pt idx="59">
                    <c:v>5.3575837561085103E-2</c:v>
                  </c:pt>
                  <c:pt idx="60">
                    <c:v>4.9714327320616328E-2</c:v>
                  </c:pt>
                  <c:pt idx="61">
                    <c:v>5.120753840700705E-2</c:v>
                  </c:pt>
                  <c:pt idx="62">
                    <c:v>5.0280644103981892E-2</c:v>
                  </c:pt>
                  <c:pt idx="63">
                    <c:v>4.6482542222501824E-2</c:v>
                  </c:pt>
                  <c:pt idx="64">
                    <c:v>4.5958010711925804E-2</c:v>
                  </c:pt>
                  <c:pt idx="65">
                    <c:v>4.4155421109032998E-2</c:v>
                  </c:pt>
                  <c:pt idx="66">
                    <c:v>4.2689170643561335E-2</c:v>
                  </c:pt>
                  <c:pt idx="67">
                    <c:v>4.0969384379132993E-2</c:v>
                  </c:pt>
                  <c:pt idx="68">
                    <c:v>3.9218200305624631E-2</c:v>
                  </c:pt>
                  <c:pt idx="69">
                    <c:v>3.7700798596175818E-2</c:v>
                  </c:pt>
                  <c:pt idx="70">
                    <c:v>3.5682114338000656E-2</c:v>
                  </c:pt>
                  <c:pt idx="71">
                    <c:v>3.2950224547532346E-2</c:v>
                  </c:pt>
                  <c:pt idx="72">
                    <c:v>3.1149427245502272E-2</c:v>
                  </c:pt>
                  <c:pt idx="73">
                    <c:v>2.9056354644100738E-2</c:v>
                  </c:pt>
                  <c:pt idx="74">
                    <c:v>2.6703452042170398E-2</c:v>
                  </c:pt>
                  <c:pt idx="75">
                    <c:v>2.2394974317302811E-2</c:v>
                  </c:pt>
                  <c:pt idx="76">
                    <c:v>1.8222001724081748E-2</c:v>
                  </c:pt>
                  <c:pt idx="77">
                    <c:v>1.3384651616499502E-2</c:v>
                  </c:pt>
                  <c:pt idx="78">
                    <c:v>8.1907702997749358E-3</c:v>
                  </c:pt>
                  <c:pt idx="79">
                    <c:v>1.7853057969915908E-15</c:v>
                  </c:pt>
                </c:numCache>
              </c:numRef>
            </c:plus>
            <c:minus>
              <c:numRef>
                <c:f>Linear_Summary!$BW$79:$BW$158</c:f>
                <c:numCache>
                  <c:formatCode>General</c:formatCode>
                  <c:ptCount val="80"/>
                  <c:pt idx="0">
                    <c:v>0</c:v>
                  </c:pt>
                  <c:pt idx="1">
                    <c:v>0.72650872468832761</c:v>
                  </c:pt>
                  <c:pt idx="2">
                    <c:v>0.5321171687297972</c:v>
                  </c:pt>
                  <c:pt idx="3">
                    <c:v>0.43199192361961858</c:v>
                  </c:pt>
                  <c:pt idx="4">
                    <c:v>0.4104962385902548</c:v>
                  </c:pt>
                  <c:pt idx="5">
                    <c:v>0.36241449163712786</c:v>
                  </c:pt>
                  <c:pt idx="6">
                    <c:v>0.31971595351817078</c:v>
                  </c:pt>
                  <c:pt idx="7">
                    <c:v>0.28384281560454405</c:v>
                  </c:pt>
                  <c:pt idx="8">
                    <c:v>0.26344156997034601</c:v>
                  </c:pt>
                  <c:pt idx="9">
                    <c:v>0.2458829916175152</c:v>
                  </c:pt>
                  <c:pt idx="10">
                    <c:v>0.21657699776198849</c:v>
                  </c:pt>
                  <c:pt idx="11">
                    <c:v>0.21790528082549729</c:v>
                  </c:pt>
                  <c:pt idx="12">
                    <c:v>0.20772324437253029</c:v>
                  </c:pt>
                  <c:pt idx="13">
                    <c:v>0.19502444768323896</c:v>
                  </c:pt>
                  <c:pt idx="14">
                    <c:v>0.17417050673753451</c:v>
                  </c:pt>
                  <c:pt idx="15">
                    <c:v>0.17140950995279669</c:v>
                  </c:pt>
                  <c:pt idx="16">
                    <c:v>0.16599267227200179</c:v>
                  </c:pt>
                  <c:pt idx="17">
                    <c:v>0.16012240753528476</c:v>
                  </c:pt>
                  <c:pt idx="18">
                    <c:v>0.15265521390580342</c:v>
                  </c:pt>
                  <c:pt idx="19">
                    <c:v>0.14972675310914896</c:v>
                  </c:pt>
                  <c:pt idx="20">
                    <c:v>0.15140079070072379</c:v>
                  </c:pt>
                  <c:pt idx="21">
                    <c:v>0.15177978858993224</c:v>
                  </c:pt>
                  <c:pt idx="22">
                    <c:v>0.14859047699822703</c:v>
                  </c:pt>
                  <c:pt idx="23">
                    <c:v>0.14155272174201636</c:v>
                  </c:pt>
                  <c:pt idx="24">
                    <c:v>0.13889535110527243</c:v>
                  </c:pt>
                  <c:pt idx="25">
                    <c:v>0.13867553374264882</c:v>
                  </c:pt>
                  <c:pt idx="26">
                    <c:v>0.13344205106351714</c:v>
                  </c:pt>
                  <c:pt idx="27">
                    <c:v>0.1294926853408552</c:v>
                  </c:pt>
                  <c:pt idx="28">
                    <c:v>0.1280086134918017</c:v>
                  </c:pt>
                  <c:pt idx="29">
                    <c:v>0.12267256626562405</c:v>
                  </c:pt>
                  <c:pt idx="30">
                    <c:v>0.12357586238747953</c:v>
                  </c:pt>
                  <c:pt idx="31">
                    <c:v>0.11628901763543811</c:v>
                  </c:pt>
                  <c:pt idx="32">
                    <c:v>0.11436915819196446</c:v>
                  </c:pt>
                  <c:pt idx="33">
                    <c:v>0.10969509865383437</c:v>
                  </c:pt>
                  <c:pt idx="34">
                    <c:v>0.10920012846587289</c:v>
                  </c:pt>
                  <c:pt idx="35">
                    <c:v>0.1067525691470306</c:v>
                  </c:pt>
                  <c:pt idx="36">
                    <c:v>0.10470679012345038</c:v>
                  </c:pt>
                  <c:pt idx="37">
                    <c:v>9.8260752420338451E-2</c:v>
                  </c:pt>
                  <c:pt idx="38">
                    <c:v>9.1139328370818534E-2</c:v>
                  </c:pt>
                  <c:pt idx="39">
                    <c:v>9.0481193538045637E-2</c:v>
                  </c:pt>
                  <c:pt idx="40">
                    <c:v>8.8451703057946848E-2</c:v>
                  </c:pt>
                  <c:pt idx="41">
                    <c:v>8.6159576835105015E-2</c:v>
                  </c:pt>
                  <c:pt idx="42">
                    <c:v>8.6070720502829268E-2</c:v>
                  </c:pt>
                  <c:pt idx="43">
                    <c:v>8.4086353352345863E-2</c:v>
                  </c:pt>
                  <c:pt idx="44">
                    <c:v>8.2263658450725113E-2</c:v>
                  </c:pt>
                  <c:pt idx="45">
                    <c:v>7.9847274234106258E-2</c:v>
                  </c:pt>
                  <c:pt idx="46">
                    <c:v>7.6925325904346892E-2</c:v>
                  </c:pt>
                  <c:pt idx="47">
                    <c:v>7.5228690973953655E-2</c:v>
                  </c:pt>
                  <c:pt idx="48">
                    <c:v>7.4605807578267361E-2</c:v>
                  </c:pt>
                  <c:pt idx="49">
                    <c:v>7.3305826178307984E-2</c:v>
                  </c:pt>
                  <c:pt idx="50">
                    <c:v>6.9123606327655088E-2</c:v>
                  </c:pt>
                  <c:pt idx="51">
                    <c:v>6.4408768126787724E-2</c:v>
                  </c:pt>
                  <c:pt idx="52">
                    <c:v>6.2332320110441236E-2</c:v>
                  </c:pt>
                  <c:pt idx="53">
                    <c:v>6.095549286886838E-2</c:v>
                  </c:pt>
                  <c:pt idx="54">
                    <c:v>5.6162702208612157E-2</c:v>
                  </c:pt>
                  <c:pt idx="55">
                    <c:v>5.4405891837951574E-2</c:v>
                  </c:pt>
                  <c:pt idx="56">
                    <c:v>5.5880054529433995E-2</c:v>
                  </c:pt>
                  <c:pt idx="57">
                    <c:v>5.5961860852634916E-2</c:v>
                  </c:pt>
                  <c:pt idx="58">
                    <c:v>5.3030431494726034E-2</c:v>
                  </c:pt>
                  <c:pt idx="59">
                    <c:v>5.3575837561085103E-2</c:v>
                  </c:pt>
                  <c:pt idx="60">
                    <c:v>4.9714327320616328E-2</c:v>
                  </c:pt>
                  <c:pt idx="61">
                    <c:v>5.120753840700705E-2</c:v>
                  </c:pt>
                  <c:pt idx="62">
                    <c:v>5.0280644103981892E-2</c:v>
                  </c:pt>
                  <c:pt idx="63">
                    <c:v>4.6482542222501824E-2</c:v>
                  </c:pt>
                  <c:pt idx="64">
                    <c:v>4.5958010711925804E-2</c:v>
                  </c:pt>
                  <c:pt idx="65">
                    <c:v>4.4155421109032998E-2</c:v>
                  </c:pt>
                  <c:pt idx="66">
                    <c:v>4.2689170643561335E-2</c:v>
                  </c:pt>
                  <c:pt idx="67">
                    <c:v>4.0969384379132993E-2</c:v>
                  </c:pt>
                  <c:pt idx="68">
                    <c:v>3.9218200305624631E-2</c:v>
                  </c:pt>
                  <c:pt idx="69">
                    <c:v>3.7700798596175818E-2</c:v>
                  </c:pt>
                  <c:pt idx="70">
                    <c:v>3.5682114338000656E-2</c:v>
                  </c:pt>
                  <c:pt idx="71">
                    <c:v>3.2950224547532346E-2</c:v>
                  </c:pt>
                  <c:pt idx="72">
                    <c:v>3.1149427245502272E-2</c:v>
                  </c:pt>
                  <c:pt idx="73">
                    <c:v>2.9056354644100738E-2</c:v>
                  </c:pt>
                  <c:pt idx="74">
                    <c:v>2.6703452042170398E-2</c:v>
                  </c:pt>
                  <c:pt idx="75">
                    <c:v>2.2394974317302811E-2</c:v>
                  </c:pt>
                  <c:pt idx="76">
                    <c:v>1.8222001724081748E-2</c:v>
                  </c:pt>
                  <c:pt idx="77">
                    <c:v>1.3384651616499502E-2</c:v>
                  </c:pt>
                  <c:pt idx="78">
                    <c:v>8.1907702997749358E-3</c:v>
                  </c:pt>
                  <c:pt idx="79">
                    <c:v>1.7853057969915908E-15</c:v>
                  </c:pt>
                </c:numCache>
              </c:numRef>
            </c:minus>
            <c:spPr>
              <a:ln w="25400"/>
            </c:spPr>
          </c:errBars>
          <c:xVal>
            <c:numRef>
              <c:f>Linear_Summary!$BS$79:$BS$158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1.2711864406779665E-2</c:v>
                </c:pt>
                <c:pt idx="2">
                  <c:v>2.5423728813559344E-2</c:v>
                </c:pt>
                <c:pt idx="3">
                  <c:v>3.8135593220338986E-2</c:v>
                </c:pt>
                <c:pt idx="4">
                  <c:v>5.0847457627118689E-2</c:v>
                </c:pt>
                <c:pt idx="5">
                  <c:v>6.3559322033898302E-2</c:v>
                </c:pt>
                <c:pt idx="6">
                  <c:v>7.6271186440677971E-2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0.11440677966101702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0.16525423728813571</c:v>
                </c:pt>
                <c:pt idx="14">
                  <c:v>0.17796610169491531</c:v>
                </c:pt>
                <c:pt idx="15">
                  <c:v>0.19067796610169491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0.22881355932203395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0.34322033898305093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0.44491525423728823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0.58474576271186463</c:v>
                </c:pt>
                <c:pt idx="47">
                  <c:v>0.59745762711864403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0.68644067796610186</c:v>
                </c:pt>
                <c:pt idx="55">
                  <c:v>0.69915254237288171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0.77542372881355937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0.88983050847457668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0.9788135593220334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Linear_Summary!$BV$79:$BV$158</c:f>
              <c:numCache>
                <c:formatCode>General</c:formatCode>
                <c:ptCount val="80"/>
                <c:pt idx="0">
                  <c:v>1</c:v>
                </c:pt>
                <c:pt idx="1">
                  <c:v>0.84566666666666734</c:v>
                </c:pt>
                <c:pt idx="2">
                  <c:v>0.99316666666666586</c:v>
                </c:pt>
                <c:pt idx="3">
                  <c:v>0.97677777777777752</c:v>
                </c:pt>
                <c:pt idx="4">
                  <c:v>0.94891666666666608</c:v>
                </c:pt>
                <c:pt idx="5">
                  <c:v>1.0010333333333334</c:v>
                </c:pt>
                <c:pt idx="6">
                  <c:v>1.0128333333333333</c:v>
                </c:pt>
                <c:pt idx="7">
                  <c:v>0.99597619047619068</c:v>
                </c:pt>
                <c:pt idx="8">
                  <c:v>1.005458333333334</c:v>
                </c:pt>
                <c:pt idx="9">
                  <c:v>1.0040925925925919</c:v>
                </c:pt>
                <c:pt idx="10">
                  <c:v>1.0069333333333335</c:v>
                </c:pt>
                <c:pt idx="11">
                  <c:v>1.0047878787878783</c:v>
                </c:pt>
                <c:pt idx="12">
                  <c:v>1.006277777777778</c:v>
                </c:pt>
                <c:pt idx="13">
                  <c:v>1.0082948717948716</c:v>
                </c:pt>
                <c:pt idx="14">
                  <c:v>1.0149404761904766</c:v>
                </c:pt>
                <c:pt idx="15">
                  <c:v>1.0134888888888889</c:v>
                </c:pt>
                <c:pt idx="16">
                  <c:v>1.0085312499999994</c:v>
                </c:pt>
                <c:pt idx="17">
                  <c:v>1.0087843137254899</c:v>
                </c:pt>
                <c:pt idx="18">
                  <c:v>1.0182962962962963</c:v>
                </c:pt>
                <c:pt idx="19">
                  <c:v>1.0242192982456142</c:v>
                </c:pt>
                <c:pt idx="20">
                  <c:v>1.0202083333333336</c:v>
                </c:pt>
                <c:pt idx="21">
                  <c:v>1.0170476190476194</c:v>
                </c:pt>
                <c:pt idx="22">
                  <c:v>1.0132803030303028</c:v>
                </c:pt>
                <c:pt idx="23">
                  <c:v>1.014971014492754</c:v>
                </c:pt>
                <c:pt idx="24">
                  <c:v>1.0148819444444448</c:v>
                </c:pt>
                <c:pt idx="25">
                  <c:v>1.0112600000000003</c:v>
                </c:pt>
                <c:pt idx="26">
                  <c:v>1.0082948717948714</c:v>
                </c:pt>
                <c:pt idx="27">
                  <c:v>1.0059135802469139</c:v>
                </c:pt>
                <c:pt idx="28">
                  <c:v>1.005458333333334</c:v>
                </c:pt>
                <c:pt idx="29">
                  <c:v>1.0063908045977017</c:v>
                </c:pt>
                <c:pt idx="30">
                  <c:v>1.0088999999999995</c:v>
                </c:pt>
                <c:pt idx="31">
                  <c:v>1.0112473118279575</c:v>
                </c:pt>
                <c:pt idx="32">
                  <c:v>1.0116041666666666</c:v>
                </c:pt>
                <c:pt idx="33">
                  <c:v>1.0113434343434344</c:v>
                </c:pt>
                <c:pt idx="34">
                  <c:v>1.0099411764705888</c:v>
                </c:pt>
                <c:pt idx="35">
                  <c:v>1.0077761904761902</c:v>
                </c:pt>
                <c:pt idx="36">
                  <c:v>1.0065509259259269</c:v>
                </c:pt>
                <c:pt idx="37">
                  <c:v>1.0064549549549555</c:v>
                </c:pt>
                <c:pt idx="38">
                  <c:v>1.0055877192982454</c:v>
                </c:pt>
                <c:pt idx="39">
                  <c:v>1.0077905982905977</c:v>
                </c:pt>
                <c:pt idx="40">
                  <c:v>1.0064416666666662</c:v>
                </c:pt>
                <c:pt idx="41">
                  <c:v>1.005878048780487</c:v>
                </c:pt>
                <c:pt idx="42">
                  <c:v>1.0072142857142856</c:v>
                </c:pt>
                <c:pt idx="43">
                  <c:v>1.0078023255813953</c:v>
                </c:pt>
                <c:pt idx="44">
                  <c:v>1.0099280303030298</c:v>
                </c:pt>
                <c:pt idx="45">
                  <c:v>1.0060592592592592</c:v>
                </c:pt>
                <c:pt idx="46">
                  <c:v>1.0047101449275366</c:v>
                </c:pt>
                <c:pt idx="47">
                  <c:v>1.0046737588652486</c:v>
                </c:pt>
                <c:pt idx="48">
                  <c:v>1.0040243055555558</c:v>
                </c:pt>
                <c:pt idx="49">
                  <c:v>1.0054081632653062</c:v>
                </c:pt>
                <c:pt idx="50">
                  <c:v>1.0049666666666666</c:v>
                </c:pt>
                <c:pt idx="51">
                  <c:v>1.0035784313725487</c:v>
                </c:pt>
                <c:pt idx="52">
                  <c:v>1.0033782051282052</c:v>
                </c:pt>
                <c:pt idx="53">
                  <c:v>1.0057830188679246</c:v>
                </c:pt>
                <c:pt idx="54">
                  <c:v>1.0057314814814819</c:v>
                </c:pt>
                <c:pt idx="55">
                  <c:v>1.0056818181818179</c:v>
                </c:pt>
                <c:pt idx="56">
                  <c:v>1.0059851190476199</c:v>
                </c:pt>
                <c:pt idx="57">
                  <c:v>1.0061052631578953</c:v>
                </c:pt>
                <c:pt idx="58">
                  <c:v>1.0052040229885062</c:v>
                </c:pt>
                <c:pt idx="59">
                  <c:v>1.0049999999999992</c:v>
                </c:pt>
                <c:pt idx="60">
                  <c:v>1.0075888888888886</c:v>
                </c:pt>
                <c:pt idx="61">
                  <c:v>1.007674863387978</c:v>
                </c:pt>
                <c:pt idx="62">
                  <c:v>1.0069650537634414</c:v>
                </c:pt>
                <c:pt idx="63">
                  <c:v>1.0083068783068796</c:v>
                </c:pt>
                <c:pt idx="64">
                  <c:v>1.0091458333333336</c:v>
                </c:pt>
                <c:pt idx="65">
                  <c:v>1.0107153846153851</c:v>
                </c:pt>
                <c:pt idx="66">
                  <c:v>1.0108964646464647</c:v>
                </c:pt>
                <c:pt idx="67">
                  <c:v>1.0103383084577124</c:v>
                </c:pt>
                <c:pt idx="68">
                  <c:v>1.0082058823529416</c:v>
                </c:pt>
                <c:pt idx="69">
                  <c:v>1.0052801932367152</c:v>
                </c:pt>
                <c:pt idx="70">
                  <c:v>1.0037023809523806</c:v>
                </c:pt>
                <c:pt idx="71">
                  <c:v>1.002999999999999</c:v>
                </c:pt>
                <c:pt idx="72">
                  <c:v>1.0036828703703713</c:v>
                </c:pt>
                <c:pt idx="73">
                  <c:v>1.0027305936073059</c:v>
                </c:pt>
                <c:pt idx="74">
                  <c:v>1.0018040540540534</c:v>
                </c:pt>
                <c:pt idx="75">
                  <c:v>1.0035244444444436</c:v>
                </c:pt>
                <c:pt idx="76">
                  <c:v>1.0017061403508762</c:v>
                </c:pt>
                <c:pt idx="77">
                  <c:v>1.0005735930735924</c:v>
                </c:pt>
                <c:pt idx="78">
                  <c:v>1.0008568376068399</c:v>
                </c:pt>
                <c:pt idx="79">
                  <c:v>0.99578059071730118</c:v>
                </c:pt>
              </c:numCache>
            </c:numRef>
          </c:yVal>
        </c:ser>
        <c:axId val="62743680"/>
        <c:axId val="62745600"/>
      </c:scatterChart>
      <c:valAx>
        <c:axId val="6274368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u="none" strike="noStrike" baseline="0"/>
                  <a:t>% Total Experiments</a:t>
                </a:r>
                <a:endParaRPr lang="en-US" sz="120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2745600"/>
        <c:crosses val="autoZero"/>
        <c:crossBetween val="midCat"/>
      </c:valAx>
      <c:valAx>
        <c:axId val="62745600"/>
        <c:scaling>
          <c:orientation val="minMax"/>
          <c:max val="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Enrichment Factor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27436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8618088995540821"/>
          <c:y val="0.67764640600380854"/>
          <c:w val="0.7857333453360924"/>
          <c:h val="0.17923276633655918"/>
        </c:manualLayout>
      </c:layout>
      <c:overlay val="1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25 Predicts 236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Linear_Summary!$A$26</c:f>
              <c:strCache>
                <c:ptCount val="1"/>
                <c:pt idx="0">
                  <c:v>MIP Maximum Curiosity</c:v>
                </c:pt>
              </c:strCache>
            </c:strRef>
          </c:tx>
          <c:xVal>
            <c:numRef>
              <c:f>Linear_Summary!$A$79:$A$158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Linear_Summary!$B$79:$B$158</c:f>
              <c:numCache>
                <c:formatCode>0%</c:formatCode>
                <c:ptCount val="80"/>
                <c:pt idx="0">
                  <c:v>0</c:v>
                </c:pt>
                <c:pt idx="1">
                  <c:v>1.2500000000000001E-2</c:v>
                </c:pt>
                <c:pt idx="2">
                  <c:v>2.5000000000000001E-2</c:v>
                </c:pt>
                <c:pt idx="3">
                  <c:v>3.7500000000000006E-2</c:v>
                </c:pt>
                <c:pt idx="4">
                  <c:v>0.05</c:v>
                </c:pt>
                <c:pt idx="5">
                  <c:v>6.25E-2</c:v>
                </c:pt>
                <c:pt idx="6">
                  <c:v>6.25E-2</c:v>
                </c:pt>
                <c:pt idx="7">
                  <c:v>7.5000000000000011E-2</c:v>
                </c:pt>
                <c:pt idx="8">
                  <c:v>0.1</c:v>
                </c:pt>
                <c:pt idx="9">
                  <c:v>0.125</c:v>
                </c:pt>
                <c:pt idx="10">
                  <c:v>0.13750000000000001</c:v>
                </c:pt>
                <c:pt idx="11">
                  <c:v>0.16250000000000001</c:v>
                </c:pt>
                <c:pt idx="12">
                  <c:v>0.18750000000000006</c:v>
                </c:pt>
                <c:pt idx="13">
                  <c:v>0.18750000000000006</c:v>
                </c:pt>
                <c:pt idx="14">
                  <c:v>0.18750000000000006</c:v>
                </c:pt>
                <c:pt idx="15">
                  <c:v>0.21250000000000005</c:v>
                </c:pt>
                <c:pt idx="16">
                  <c:v>0.22500000000000001</c:v>
                </c:pt>
                <c:pt idx="17">
                  <c:v>0.23750000000000004</c:v>
                </c:pt>
                <c:pt idx="18">
                  <c:v>0.27500000000000002</c:v>
                </c:pt>
                <c:pt idx="19">
                  <c:v>0.28750000000000009</c:v>
                </c:pt>
                <c:pt idx="20">
                  <c:v>0.3000000000000001</c:v>
                </c:pt>
                <c:pt idx="21">
                  <c:v>0.33750000000000013</c:v>
                </c:pt>
                <c:pt idx="22">
                  <c:v>0.35000000000000009</c:v>
                </c:pt>
                <c:pt idx="23">
                  <c:v>0.37500000000000011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0.41250000000000009</c:v>
                </c:pt>
                <c:pt idx="28">
                  <c:v>0.43750000000000011</c:v>
                </c:pt>
                <c:pt idx="29">
                  <c:v>0.45</c:v>
                </c:pt>
                <c:pt idx="30">
                  <c:v>0.47500000000000009</c:v>
                </c:pt>
                <c:pt idx="31">
                  <c:v>0.51249999999999996</c:v>
                </c:pt>
                <c:pt idx="32">
                  <c:v>0.55000000000000004</c:v>
                </c:pt>
                <c:pt idx="33">
                  <c:v>0.5625</c:v>
                </c:pt>
                <c:pt idx="34">
                  <c:v>0.5874999999999998</c:v>
                </c:pt>
                <c:pt idx="35">
                  <c:v>0.5874999999999998</c:v>
                </c:pt>
                <c:pt idx="36">
                  <c:v>0.6000000000000002</c:v>
                </c:pt>
                <c:pt idx="37">
                  <c:v>0.63750000000000018</c:v>
                </c:pt>
                <c:pt idx="38">
                  <c:v>0.6625000000000002</c:v>
                </c:pt>
                <c:pt idx="39">
                  <c:v>0.67500000000000038</c:v>
                </c:pt>
                <c:pt idx="40">
                  <c:v>0.70000000000000018</c:v>
                </c:pt>
                <c:pt idx="41">
                  <c:v>0.70000000000000018</c:v>
                </c:pt>
                <c:pt idx="42">
                  <c:v>0.71250000000000002</c:v>
                </c:pt>
                <c:pt idx="43">
                  <c:v>0.71250000000000002</c:v>
                </c:pt>
                <c:pt idx="44">
                  <c:v>0.71250000000000002</c:v>
                </c:pt>
                <c:pt idx="45">
                  <c:v>0.7250000000000002</c:v>
                </c:pt>
                <c:pt idx="46">
                  <c:v>0.73750000000000004</c:v>
                </c:pt>
                <c:pt idx="47">
                  <c:v>0.75000000000000022</c:v>
                </c:pt>
                <c:pt idx="48">
                  <c:v>0.78749999999999998</c:v>
                </c:pt>
                <c:pt idx="49">
                  <c:v>0.8</c:v>
                </c:pt>
                <c:pt idx="50">
                  <c:v>0.8125</c:v>
                </c:pt>
                <c:pt idx="51">
                  <c:v>0.83750000000000002</c:v>
                </c:pt>
                <c:pt idx="52">
                  <c:v>0.87500000000000022</c:v>
                </c:pt>
                <c:pt idx="53">
                  <c:v>0.88749999999999996</c:v>
                </c:pt>
                <c:pt idx="54">
                  <c:v>0.88749999999999996</c:v>
                </c:pt>
                <c:pt idx="55">
                  <c:v>0.88749999999999996</c:v>
                </c:pt>
                <c:pt idx="56">
                  <c:v>0.9</c:v>
                </c:pt>
                <c:pt idx="57">
                  <c:v>0.91249999999999998</c:v>
                </c:pt>
                <c:pt idx="58">
                  <c:v>0.91249999999999998</c:v>
                </c:pt>
                <c:pt idx="59">
                  <c:v>0.9375</c:v>
                </c:pt>
                <c:pt idx="60">
                  <c:v>0.9375</c:v>
                </c:pt>
                <c:pt idx="61">
                  <c:v>0.9375</c:v>
                </c:pt>
                <c:pt idx="62">
                  <c:v>0.9375</c:v>
                </c:pt>
                <c:pt idx="63">
                  <c:v>0.95000000000000018</c:v>
                </c:pt>
                <c:pt idx="64">
                  <c:v>0.96250000000000002</c:v>
                </c:pt>
                <c:pt idx="65">
                  <c:v>0.96250000000000002</c:v>
                </c:pt>
                <c:pt idx="66">
                  <c:v>0.96250000000000002</c:v>
                </c:pt>
                <c:pt idx="67">
                  <c:v>0.96250000000000002</c:v>
                </c:pt>
                <c:pt idx="68">
                  <c:v>0.96250000000000002</c:v>
                </c:pt>
                <c:pt idx="69">
                  <c:v>0.9750000000000002</c:v>
                </c:pt>
                <c:pt idx="70">
                  <c:v>0.9750000000000002</c:v>
                </c:pt>
                <c:pt idx="71">
                  <c:v>0.9750000000000002</c:v>
                </c:pt>
                <c:pt idx="72">
                  <c:v>0.9750000000000002</c:v>
                </c:pt>
                <c:pt idx="73">
                  <c:v>0.9750000000000002</c:v>
                </c:pt>
                <c:pt idx="74">
                  <c:v>0.98749999999999982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</c:numCache>
            </c:numRef>
          </c:yVal>
        </c:ser>
        <c:ser>
          <c:idx val="1"/>
          <c:order val="1"/>
          <c:tx>
            <c:strRef>
              <c:f>Linear_Summary!$K$26</c:f>
              <c:strCache>
                <c:ptCount val="1"/>
                <c:pt idx="0">
                  <c:v>MIP Additive Curiosity</c:v>
                </c:pt>
              </c:strCache>
            </c:strRef>
          </c:tx>
          <c:xVal>
            <c:numRef>
              <c:f>Linear_Summary!$K$79:$K$158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Linear_Summary!$L$79:$L$158</c:f>
              <c:numCache>
                <c:formatCode>0%</c:formatCode>
                <c:ptCount val="80"/>
                <c:pt idx="0">
                  <c:v>0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0.05</c:v>
                </c:pt>
                <c:pt idx="4">
                  <c:v>6.25E-2</c:v>
                </c:pt>
                <c:pt idx="5">
                  <c:v>8.7500000000000008E-2</c:v>
                </c:pt>
                <c:pt idx="6">
                  <c:v>8.7500000000000008E-2</c:v>
                </c:pt>
                <c:pt idx="7">
                  <c:v>0.1125</c:v>
                </c:pt>
                <c:pt idx="8">
                  <c:v>0.125</c:v>
                </c:pt>
                <c:pt idx="9">
                  <c:v>0.13750000000000001</c:v>
                </c:pt>
                <c:pt idx="10">
                  <c:v>0.16250000000000001</c:v>
                </c:pt>
                <c:pt idx="11">
                  <c:v>0.2</c:v>
                </c:pt>
                <c:pt idx="12">
                  <c:v>0.22500000000000001</c:v>
                </c:pt>
                <c:pt idx="13">
                  <c:v>0.23750000000000004</c:v>
                </c:pt>
                <c:pt idx="14">
                  <c:v>0.25</c:v>
                </c:pt>
                <c:pt idx="15">
                  <c:v>0.26250000000000001</c:v>
                </c:pt>
                <c:pt idx="16">
                  <c:v>0.27500000000000002</c:v>
                </c:pt>
                <c:pt idx="17">
                  <c:v>0.3000000000000001</c:v>
                </c:pt>
                <c:pt idx="18">
                  <c:v>0.32500000000000012</c:v>
                </c:pt>
                <c:pt idx="19">
                  <c:v>0.33750000000000013</c:v>
                </c:pt>
                <c:pt idx="20">
                  <c:v>0.36250000000000016</c:v>
                </c:pt>
                <c:pt idx="21">
                  <c:v>0.4</c:v>
                </c:pt>
                <c:pt idx="22">
                  <c:v>0.41250000000000009</c:v>
                </c:pt>
                <c:pt idx="23">
                  <c:v>0.42500000000000016</c:v>
                </c:pt>
                <c:pt idx="24">
                  <c:v>0.46250000000000002</c:v>
                </c:pt>
                <c:pt idx="25">
                  <c:v>0.47500000000000009</c:v>
                </c:pt>
                <c:pt idx="26">
                  <c:v>0.48750000000000016</c:v>
                </c:pt>
                <c:pt idx="27">
                  <c:v>0.5</c:v>
                </c:pt>
                <c:pt idx="28">
                  <c:v>0.52500000000000002</c:v>
                </c:pt>
                <c:pt idx="29">
                  <c:v>0.55000000000000004</c:v>
                </c:pt>
                <c:pt idx="30">
                  <c:v>0.5625</c:v>
                </c:pt>
                <c:pt idx="31">
                  <c:v>0.57500000000000018</c:v>
                </c:pt>
                <c:pt idx="32">
                  <c:v>0.5874999999999998</c:v>
                </c:pt>
                <c:pt idx="33">
                  <c:v>0.61250000000000004</c:v>
                </c:pt>
                <c:pt idx="34">
                  <c:v>0.61250000000000004</c:v>
                </c:pt>
                <c:pt idx="35">
                  <c:v>0.61250000000000004</c:v>
                </c:pt>
                <c:pt idx="36">
                  <c:v>0.62500000000000022</c:v>
                </c:pt>
                <c:pt idx="37">
                  <c:v>0.63750000000000018</c:v>
                </c:pt>
                <c:pt idx="38">
                  <c:v>0.67500000000000038</c:v>
                </c:pt>
                <c:pt idx="39">
                  <c:v>0.6875</c:v>
                </c:pt>
                <c:pt idx="40">
                  <c:v>0.70000000000000018</c:v>
                </c:pt>
                <c:pt idx="41">
                  <c:v>0.70000000000000018</c:v>
                </c:pt>
                <c:pt idx="42">
                  <c:v>0.71250000000000002</c:v>
                </c:pt>
                <c:pt idx="43">
                  <c:v>0.71250000000000002</c:v>
                </c:pt>
                <c:pt idx="44">
                  <c:v>0.7250000000000002</c:v>
                </c:pt>
                <c:pt idx="45">
                  <c:v>0.7250000000000002</c:v>
                </c:pt>
                <c:pt idx="46">
                  <c:v>0.7250000000000002</c:v>
                </c:pt>
                <c:pt idx="47">
                  <c:v>0.75000000000000022</c:v>
                </c:pt>
                <c:pt idx="48">
                  <c:v>0.77500000000000024</c:v>
                </c:pt>
                <c:pt idx="49">
                  <c:v>0.78749999999999998</c:v>
                </c:pt>
                <c:pt idx="50">
                  <c:v>0.8125</c:v>
                </c:pt>
                <c:pt idx="51">
                  <c:v>0.8125</c:v>
                </c:pt>
                <c:pt idx="52">
                  <c:v>0.82500000000000018</c:v>
                </c:pt>
                <c:pt idx="53">
                  <c:v>0.82500000000000018</c:v>
                </c:pt>
                <c:pt idx="54">
                  <c:v>0.83750000000000002</c:v>
                </c:pt>
                <c:pt idx="55">
                  <c:v>0.83750000000000002</c:v>
                </c:pt>
                <c:pt idx="56">
                  <c:v>0.83750000000000002</c:v>
                </c:pt>
                <c:pt idx="57">
                  <c:v>0.83750000000000002</c:v>
                </c:pt>
                <c:pt idx="58">
                  <c:v>0.8500000000000002</c:v>
                </c:pt>
                <c:pt idx="59">
                  <c:v>0.86250000000000004</c:v>
                </c:pt>
                <c:pt idx="60">
                  <c:v>0.88749999999999996</c:v>
                </c:pt>
                <c:pt idx="61">
                  <c:v>0.88749999999999996</c:v>
                </c:pt>
                <c:pt idx="62">
                  <c:v>0.88749999999999996</c:v>
                </c:pt>
                <c:pt idx="63">
                  <c:v>0.9</c:v>
                </c:pt>
                <c:pt idx="64">
                  <c:v>0.91249999999999998</c:v>
                </c:pt>
                <c:pt idx="65">
                  <c:v>0.91249999999999998</c:v>
                </c:pt>
                <c:pt idx="66">
                  <c:v>0.92500000000000004</c:v>
                </c:pt>
                <c:pt idx="67">
                  <c:v>0.92500000000000004</c:v>
                </c:pt>
                <c:pt idx="68">
                  <c:v>0.9375</c:v>
                </c:pt>
                <c:pt idx="69">
                  <c:v>0.9375</c:v>
                </c:pt>
                <c:pt idx="70">
                  <c:v>0.95000000000000018</c:v>
                </c:pt>
                <c:pt idx="71">
                  <c:v>0.95000000000000018</c:v>
                </c:pt>
                <c:pt idx="72">
                  <c:v>0.95000000000000018</c:v>
                </c:pt>
                <c:pt idx="73">
                  <c:v>0.95000000000000018</c:v>
                </c:pt>
                <c:pt idx="74">
                  <c:v>0.9750000000000002</c:v>
                </c:pt>
                <c:pt idx="75">
                  <c:v>0.98749999999999982</c:v>
                </c:pt>
                <c:pt idx="76">
                  <c:v>0.98749999999999982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</c:numCache>
            </c:numRef>
          </c:yVal>
        </c:ser>
        <c:ser>
          <c:idx val="4"/>
          <c:order val="2"/>
          <c:tx>
            <c:strRef>
              <c:f>Linear_Summary!$AO$26</c:f>
              <c:strCache>
                <c:ptCount val="1"/>
                <c:pt idx="0">
                  <c:v>MIP Minimum Entropy</c:v>
                </c:pt>
              </c:strCache>
            </c:strRef>
          </c:tx>
          <c:xVal>
            <c:numRef>
              <c:f>Linear_Summary!$AO$79:$AO$158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Linear_Summary!$AP$79:$AP$158</c:f>
              <c:numCache>
                <c:formatCode>0%</c:formatCode>
                <c:ptCount val="80"/>
                <c:pt idx="0">
                  <c:v>0</c:v>
                </c:pt>
                <c:pt idx="1">
                  <c:v>1.2500000000000001E-2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3.7500000000000006E-2</c:v>
                </c:pt>
                <c:pt idx="5">
                  <c:v>6.25E-2</c:v>
                </c:pt>
                <c:pt idx="6">
                  <c:v>7.5000000000000011E-2</c:v>
                </c:pt>
                <c:pt idx="7">
                  <c:v>7.5000000000000011E-2</c:v>
                </c:pt>
                <c:pt idx="8">
                  <c:v>8.7500000000000008E-2</c:v>
                </c:pt>
                <c:pt idx="9">
                  <c:v>0.1125</c:v>
                </c:pt>
                <c:pt idx="10">
                  <c:v>0.1125</c:v>
                </c:pt>
                <c:pt idx="11">
                  <c:v>0.1125</c:v>
                </c:pt>
                <c:pt idx="12">
                  <c:v>0.1125</c:v>
                </c:pt>
                <c:pt idx="13">
                  <c:v>0.1125</c:v>
                </c:pt>
                <c:pt idx="14">
                  <c:v>0.13750000000000001</c:v>
                </c:pt>
                <c:pt idx="15">
                  <c:v>0.17500000000000004</c:v>
                </c:pt>
                <c:pt idx="16">
                  <c:v>0.2</c:v>
                </c:pt>
                <c:pt idx="17">
                  <c:v>0.22500000000000001</c:v>
                </c:pt>
                <c:pt idx="18">
                  <c:v>0.23750000000000004</c:v>
                </c:pt>
                <c:pt idx="19">
                  <c:v>0.25</c:v>
                </c:pt>
                <c:pt idx="20">
                  <c:v>0.26250000000000001</c:v>
                </c:pt>
                <c:pt idx="21">
                  <c:v>0.26250000000000001</c:v>
                </c:pt>
                <c:pt idx="22">
                  <c:v>0.27500000000000002</c:v>
                </c:pt>
                <c:pt idx="23">
                  <c:v>0.28750000000000009</c:v>
                </c:pt>
                <c:pt idx="24">
                  <c:v>0.3000000000000001</c:v>
                </c:pt>
                <c:pt idx="25">
                  <c:v>0.32500000000000012</c:v>
                </c:pt>
                <c:pt idx="26">
                  <c:v>0.35000000000000009</c:v>
                </c:pt>
                <c:pt idx="27">
                  <c:v>0.36250000000000016</c:v>
                </c:pt>
                <c:pt idx="28">
                  <c:v>0.38750000000000012</c:v>
                </c:pt>
                <c:pt idx="29">
                  <c:v>0.41250000000000009</c:v>
                </c:pt>
                <c:pt idx="30">
                  <c:v>0.42500000000000016</c:v>
                </c:pt>
                <c:pt idx="31">
                  <c:v>0.42500000000000016</c:v>
                </c:pt>
                <c:pt idx="32">
                  <c:v>0.43750000000000011</c:v>
                </c:pt>
                <c:pt idx="33">
                  <c:v>0.43750000000000011</c:v>
                </c:pt>
                <c:pt idx="34">
                  <c:v>0.43750000000000011</c:v>
                </c:pt>
                <c:pt idx="35">
                  <c:v>0.46250000000000002</c:v>
                </c:pt>
                <c:pt idx="36">
                  <c:v>0.47500000000000009</c:v>
                </c:pt>
                <c:pt idx="37">
                  <c:v>0.48750000000000016</c:v>
                </c:pt>
                <c:pt idx="38">
                  <c:v>0.52500000000000002</c:v>
                </c:pt>
                <c:pt idx="39">
                  <c:v>0.52500000000000002</c:v>
                </c:pt>
                <c:pt idx="40">
                  <c:v>0.53749999999999998</c:v>
                </c:pt>
                <c:pt idx="41">
                  <c:v>0.55000000000000004</c:v>
                </c:pt>
                <c:pt idx="42">
                  <c:v>0.5625</c:v>
                </c:pt>
                <c:pt idx="43">
                  <c:v>0.57500000000000018</c:v>
                </c:pt>
                <c:pt idx="44">
                  <c:v>0.5874999999999998</c:v>
                </c:pt>
                <c:pt idx="45">
                  <c:v>0.61250000000000004</c:v>
                </c:pt>
                <c:pt idx="46">
                  <c:v>0.63750000000000018</c:v>
                </c:pt>
                <c:pt idx="47">
                  <c:v>0.67500000000000038</c:v>
                </c:pt>
                <c:pt idx="48">
                  <c:v>0.70000000000000018</c:v>
                </c:pt>
                <c:pt idx="49">
                  <c:v>0.70000000000000018</c:v>
                </c:pt>
                <c:pt idx="50">
                  <c:v>0.71250000000000002</c:v>
                </c:pt>
                <c:pt idx="51">
                  <c:v>0.73750000000000004</c:v>
                </c:pt>
                <c:pt idx="52">
                  <c:v>0.73750000000000004</c:v>
                </c:pt>
                <c:pt idx="53">
                  <c:v>0.73750000000000004</c:v>
                </c:pt>
                <c:pt idx="54">
                  <c:v>0.73750000000000004</c:v>
                </c:pt>
                <c:pt idx="55">
                  <c:v>0.73750000000000004</c:v>
                </c:pt>
                <c:pt idx="56">
                  <c:v>0.73750000000000004</c:v>
                </c:pt>
                <c:pt idx="57">
                  <c:v>0.76250000000000018</c:v>
                </c:pt>
                <c:pt idx="58">
                  <c:v>0.77500000000000024</c:v>
                </c:pt>
                <c:pt idx="59">
                  <c:v>0.8</c:v>
                </c:pt>
                <c:pt idx="60">
                  <c:v>0.8125</c:v>
                </c:pt>
                <c:pt idx="61">
                  <c:v>0.8125</c:v>
                </c:pt>
                <c:pt idx="62">
                  <c:v>0.8125</c:v>
                </c:pt>
                <c:pt idx="63">
                  <c:v>0.8125</c:v>
                </c:pt>
                <c:pt idx="64">
                  <c:v>0.8125</c:v>
                </c:pt>
                <c:pt idx="65">
                  <c:v>0.82500000000000018</c:v>
                </c:pt>
                <c:pt idx="66">
                  <c:v>0.8500000000000002</c:v>
                </c:pt>
                <c:pt idx="67">
                  <c:v>0.86250000000000004</c:v>
                </c:pt>
                <c:pt idx="68">
                  <c:v>0.87500000000000022</c:v>
                </c:pt>
                <c:pt idx="69">
                  <c:v>0.87500000000000022</c:v>
                </c:pt>
                <c:pt idx="70">
                  <c:v>0.87500000000000022</c:v>
                </c:pt>
                <c:pt idx="71">
                  <c:v>0.88749999999999996</c:v>
                </c:pt>
                <c:pt idx="72">
                  <c:v>0.9</c:v>
                </c:pt>
                <c:pt idx="73">
                  <c:v>0.9</c:v>
                </c:pt>
                <c:pt idx="74">
                  <c:v>0.91249999999999998</c:v>
                </c:pt>
                <c:pt idx="75">
                  <c:v>0.9375</c:v>
                </c:pt>
                <c:pt idx="76">
                  <c:v>0.95000000000000018</c:v>
                </c:pt>
                <c:pt idx="77">
                  <c:v>0.96250000000000002</c:v>
                </c:pt>
                <c:pt idx="78">
                  <c:v>0.98749999999999982</c:v>
                </c:pt>
                <c:pt idx="79">
                  <c:v>1</c:v>
                </c:pt>
              </c:numCache>
            </c:numRef>
          </c:yVal>
        </c:ser>
        <c:ser>
          <c:idx val="7"/>
          <c:order val="3"/>
          <c:tx>
            <c:strRef>
              <c:f>Linear_Summary!$F$26</c:f>
              <c:strCache>
                <c:ptCount val="1"/>
                <c:pt idx="0">
                  <c:v>Maximum Curiosity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Linear_Summary!$F$79:$F$158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Linear_Summary!$G$79:$G$158</c:f>
              <c:numCache>
                <c:formatCode>0%</c:formatCode>
                <c:ptCount val="80"/>
                <c:pt idx="0">
                  <c:v>0</c:v>
                </c:pt>
                <c:pt idx="1">
                  <c:v>1.2500000000000001E-2</c:v>
                </c:pt>
                <c:pt idx="2">
                  <c:v>1.2500000000000001E-2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3.7500000000000006E-2</c:v>
                </c:pt>
                <c:pt idx="6">
                  <c:v>0.05</c:v>
                </c:pt>
                <c:pt idx="7">
                  <c:v>6.25E-2</c:v>
                </c:pt>
                <c:pt idx="8">
                  <c:v>7.5000000000000011E-2</c:v>
                </c:pt>
                <c:pt idx="9">
                  <c:v>0.1</c:v>
                </c:pt>
                <c:pt idx="10">
                  <c:v>0.1125</c:v>
                </c:pt>
                <c:pt idx="11">
                  <c:v>0.13750000000000001</c:v>
                </c:pt>
                <c:pt idx="12">
                  <c:v>0.15000000000000005</c:v>
                </c:pt>
                <c:pt idx="13">
                  <c:v>0.17500000000000004</c:v>
                </c:pt>
                <c:pt idx="14">
                  <c:v>0.2</c:v>
                </c:pt>
                <c:pt idx="15">
                  <c:v>0.22500000000000001</c:v>
                </c:pt>
                <c:pt idx="16">
                  <c:v>0.23750000000000004</c:v>
                </c:pt>
                <c:pt idx="17">
                  <c:v>0.23750000000000004</c:v>
                </c:pt>
                <c:pt idx="18">
                  <c:v>0.23750000000000004</c:v>
                </c:pt>
                <c:pt idx="19">
                  <c:v>0.25</c:v>
                </c:pt>
                <c:pt idx="20">
                  <c:v>0.27500000000000002</c:v>
                </c:pt>
                <c:pt idx="21">
                  <c:v>0.28750000000000009</c:v>
                </c:pt>
                <c:pt idx="22">
                  <c:v>0.3000000000000001</c:v>
                </c:pt>
                <c:pt idx="23">
                  <c:v>0.32500000000000012</c:v>
                </c:pt>
                <c:pt idx="24">
                  <c:v>0.32500000000000012</c:v>
                </c:pt>
                <c:pt idx="25">
                  <c:v>0.33750000000000013</c:v>
                </c:pt>
                <c:pt idx="26">
                  <c:v>0.36250000000000016</c:v>
                </c:pt>
                <c:pt idx="27">
                  <c:v>0.38750000000000012</c:v>
                </c:pt>
                <c:pt idx="28">
                  <c:v>0.4</c:v>
                </c:pt>
                <c:pt idx="29">
                  <c:v>0.42500000000000016</c:v>
                </c:pt>
                <c:pt idx="30">
                  <c:v>0.42500000000000016</c:v>
                </c:pt>
                <c:pt idx="31">
                  <c:v>0.42500000000000016</c:v>
                </c:pt>
                <c:pt idx="32">
                  <c:v>0.43750000000000011</c:v>
                </c:pt>
                <c:pt idx="33">
                  <c:v>0.46250000000000002</c:v>
                </c:pt>
                <c:pt idx="34">
                  <c:v>0.47500000000000009</c:v>
                </c:pt>
                <c:pt idx="35">
                  <c:v>0.48750000000000016</c:v>
                </c:pt>
                <c:pt idx="36">
                  <c:v>0.5</c:v>
                </c:pt>
                <c:pt idx="37">
                  <c:v>0.52500000000000002</c:v>
                </c:pt>
                <c:pt idx="38">
                  <c:v>0.53749999999999998</c:v>
                </c:pt>
                <c:pt idx="39">
                  <c:v>0.5625</c:v>
                </c:pt>
                <c:pt idx="40">
                  <c:v>0.5874999999999998</c:v>
                </c:pt>
                <c:pt idx="41">
                  <c:v>0.5874999999999998</c:v>
                </c:pt>
                <c:pt idx="42">
                  <c:v>0.6000000000000002</c:v>
                </c:pt>
                <c:pt idx="43">
                  <c:v>0.62500000000000022</c:v>
                </c:pt>
                <c:pt idx="44">
                  <c:v>0.63750000000000018</c:v>
                </c:pt>
                <c:pt idx="45">
                  <c:v>0.65000000000000024</c:v>
                </c:pt>
                <c:pt idx="46">
                  <c:v>0.6625000000000002</c:v>
                </c:pt>
                <c:pt idx="47">
                  <c:v>0.6625000000000002</c:v>
                </c:pt>
                <c:pt idx="48">
                  <c:v>0.6875</c:v>
                </c:pt>
                <c:pt idx="49">
                  <c:v>0.70000000000000018</c:v>
                </c:pt>
                <c:pt idx="50">
                  <c:v>0.7250000000000002</c:v>
                </c:pt>
                <c:pt idx="51">
                  <c:v>0.7250000000000002</c:v>
                </c:pt>
                <c:pt idx="52">
                  <c:v>0.7250000000000002</c:v>
                </c:pt>
                <c:pt idx="53">
                  <c:v>0.73750000000000004</c:v>
                </c:pt>
                <c:pt idx="54">
                  <c:v>0.77500000000000024</c:v>
                </c:pt>
                <c:pt idx="55">
                  <c:v>0.78749999999999998</c:v>
                </c:pt>
                <c:pt idx="56">
                  <c:v>0.78749999999999998</c:v>
                </c:pt>
                <c:pt idx="57">
                  <c:v>0.8125</c:v>
                </c:pt>
                <c:pt idx="58">
                  <c:v>0.8125</c:v>
                </c:pt>
                <c:pt idx="59">
                  <c:v>0.83750000000000002</c:v>
                </c:pt>
                <c:pt idx="60">
                  <c:v>0.83750000000000002</c:v>
                </c:pt>
                <c:pt idx="61">
                  <c:v>0.8500000000000002</c:v>
                </c:pt>
                <c:pt idx="62">
                  <c:v>0.8500000000000002</c:v>
                </c:pt>
                <c:pt idx="63">
                  <c:v>0.86250000000000004</c:v>
                </c:pt>
                <c:pt idx="64">
                  <c:v>0.88749999999999996</c:v>
                </c:pt>
                <c:pt idx="65">
                  <c:v>0.9</c:v>
                </c:pt>
                <c:pt idx="66">
                  <c:v>0.91249999999999998</c:v>
                </c:pt>
                <c:pt idx="67">
                  <c:v>0.91249999999999998</c:v>
                </c:pt>
                <c:pt idx="68">
                  <c:v>0.92500000000000004</c:v>
                </c:pt>
                <c:pt idx="69">
                  <c:v>0.95000000000000018</c:v>
                </c:pt>
                <c:pt idx="70">
                  <c:v>0.95000000000000018</c:v>
                </c:pt>
                <c:pt idx="71">
                  <c:v>0.96250000000000002</c:v>
                </c:pt>
                <c:pt idx="72">
                  <c:v>0.96250000000000002</c:v>
                </c:pt>
                <c:pt idx="73">
                  <c:v>0.96250000000000002</c:v>
                </c:pt>
                <c:pt idx="74">
                  <c:v>0.9750000000000002</c:v>
                </c:pt>
                <c:pt idx="75">
                  <c:v>0.98749999999999982</c:v>
                </c:pt>
                <c:pt idx="76">
                  <c:v>0.98749999999999982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</c:numCache>
            </c:numRef>
          </c:yVal>
        </c:ser>
        <c:ser>
          <c:idx val="8"/>
          <c:order val="4"/>
          <c:tx>
            <c:strRef>
              <c:f>Linear_Summary!$P$26</c:f>
              <c:strCache>
                <c:ptCount val="1"/>
                <c:pt idx="0">
                  <c:v>Additive Curiosity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Linear_Summary!$P$79:$P$158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Linear_Summary!$Q$79:$Q$158</c:f>
              <c:numCache>
                <c:formatCode>0%</c:formatCode>
                <c:ptCount val="80"/>
                <c:pt idx="0">
                  <c:v>0</c:v>
                </c:pt>
                <c:pt idx="1">
                  <c:v>2.5000000000000001E-2</c:v>
                </c:pt>
                <c:pt idx="2">
                  <c:v>3.7500000000000006E-2</c:v>
                </c:pt>
                <c:pt idx="3">
                  <c:v>6.25E-2</c:v>
                </c:pt>
                <c:pt idx="4">
                  <c:v>6.25E-2</c:v>
                </c:pt>
                <c:pt idx="5">
                  <c:v>6.25E-2</c:v>
                </c:pt>
                <c:pt idx="6">
                  <c:v>7.5000000000000011E-2</c:v>
                </c:pt>
                <c:pt idx="7">
                  <c:v>8.7500000000000008E-2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0.13750000000000001</c:v>
                </c:pt>
                <c:pt idx="12">
                  <c:v>0.16250000000000001</c:v>
                </c:pt>
                <c:pt idx="13">
                  <c:v>0.17500000000000004</c:v>
                </c:pt>
                <c:pt idx="14">
                  <c:v>0.21250000000000005</c:v>
                </c:pt>
                <c:pt idx="15">
                  <c:v>0.23750000000000004</c:v>
                </c:pt>
                <c:pt idx="16">
                  <c:v>0.23750000000000004</c:v>
                </c:pt>
                <c:pt idx="17">
                  <c:v>0.25</c:v>
                </c:pt>
                <c:pt idx="18">
                  <c:v>0.27500000000000002</c:v>
                </c:pt>
                <c:pt idx="19">
                  <c:v>0.27500000000000002</c:v>
                </c:pt>
                <c:pt idx="20">
                  <c:v>0.28750000000000009</c:v>
                </c:pt>
                <c:pt idx="21">
                  <c:v>0.3000000000000001</c:v>
                </c:pt>
                <c:pt idx="22">
                  <c:v>0.31250000000000011</c:v>
                </c:pt>
                <c:pt idx="23">
                  <c:v>0.31250000000000011</c:v>
                </c:pt>
                <c:pt idx="24">
                  <c:v>0.31250000000000011</c:v>
                </c:pt>
                <c:pt idx="25">
                  <c:v>0.35000000000000009</c:v>
                </c:pt>
                <c:pt idx="26">
                  <c:v>0.37500000000000011</c:v>
                </c:pt>
                <c:pt idx="27">
                  <c:v>0.37500000000000011</c:v>
                </c:pt>
                <c:pt idx="28">
                  <c:v>0.4</c:v>
                </c:pt>
                <c:pt idx="29">
                  <c:v>0.42500000000000016</c:v>
                </c:pt>
                <c:pt idx="30">
                  <c:v>0.46250000000000002</c:v>
                </c:pt>
                <c:pt idx="31">
                  <c:v>0.5</c:v>
                </c:pt>
                <c:pt idx="32">
                  <c:v>0.5</c:v>
                </c:pt>
                <c:pt idx="33">
                  <c:v>0.52500000000000002</c:v>
                </c:pt>
                <c:pt idx="34">
                  <c:v>0.53749999999999998</c:v>
                </c:pt>
                <c:pt idx="35">
                  <c:v>0.55000000000000004</c:v>
                </c:pt>
                <c:pt idx="36">
                  <c:v>0.55000000000000004</c:v>
                </c:pt>
                <c:pt idx="37">
                  <c:v>0.5625</c:v>
                </c:pt>
                <c:pt idx="38">
                  <c:v>0.57500000000000018</c:v>
                </c:pt>
                <c:pt idx="39">
                  <c:v>0.5874999999999998</c:v>
                </c:pt>
                <c:pt idx="40">
                  <c:v>0.6000000000000002</c:v>
                </c:pt>
                <c:pt idx="41">
                  <c:v>0.62500000000000022</c:v>
                </c:pt>
                <c:pt idx="42">
                  <c:v>0.62500000000000022</c:v>
                </c:pt>
                <c:pt idx="43">
                  <c:v>0.62500000000000022</c:v>
                </c:pt>
                <c:pt idx="44">
                  <c:v>0.62500000000000022</c:v>
                </c:pt>
                <c:pt idx="45">
                  <c:v>0.62500000000000022</c:v>
                </c:pt>
                <c:pt idx="46">
                  <c:v>0.6625000000000002</c:v>
                </c:pt>
                <c:pt idx="47">
                  <c:v>0.67500000000000038</c:v>
                </c:pt>
                <c:pt idx="48">
                  <c:v>0.6875</c:v>
                </c:pt>
                <c:pt idx="49">
                  <c:v>0.70000000000000018</c:v>
                </c:pt>
                <c:pt idx="50">
                  <c:v>0.7250000000000002</c:v>
                </c:pt>
                <c:pt idx="51">
                  <c:v>0.73750000000000004</c:v>
                </c:pt>
                <c:pt idx="52">
                  <c:v>0.73750000000000004</c:v>
                </c:pt>
                <c:pt idx="53">
                  <c:v>0.73750000000000004</c:v>
                </c:pt>
                <c:pt idx="54">
                  <c:v>0.75000000000000022</c:v>
                </c:pt>
                <c:pt idx="55">
                  <c:v>0.76250000000000018</c:v>
                </c:pt>
                <c:pt idx="56">
                  <c:v>0.76250000000000018</c:v>
                </c:pt>
                <c:pt idx="57">
                  <c:v>0.77500000000000024</c:v>
                </c:pt>
                <c:pt idx="58">
                  <c:v>0.78749999999999998</c:v>
                </c:pt>
                <c:pt idx="59">
                  <c:v>0.8125</c:v>
                </c:pt>
                <c:pt idx="60">
                  <c:v>0.8125</c:v>
                </c:pt>
                <c:pt idx="61">
                  <c:v>0.83750000000000002</c:v>
                </c:pt>
                <c:pt idx="62">
                  <c:v>0.83750000000000002</c:v>
                </c:pt>
                <c:pt idx="63">
                  <c:v>0.8500000000000002</c:v>
                </c:pt>
                <c:pt idx="64">
                  <c:v>0.8500000000000002</c:v>
                </c:pt>
                <c:pt idx="65">
                  <c:v>0.8500000000000002</c:v>
                </c:pt>
                <c:pt idx="66">
                  <c:v>0.86250000000000004</c:v>
                </c:pt>
                <c:pt idx="67">
                  <c:v>0.87500000000000022</c:v>
                </c:pt>
                <c:pt idx="68">
                  <c:v>0.87500000000000022</c:v>
                </c:pt>
                <c:pt idx="69">
                  <c:v>0.88749999999999996</c:v>
                </c:pt>
                <c:pt idx="70">
                  <c:v>0.88749999999999996</c:v>
                </c:pt>
                <c:pt idx="71">
                  <c:v>0.91249999999999998</c:v>
                </c:pt>
                <c:pt idx="72">
                  <c:v>0.9375</c:v>
                </c:pt>
                <c:pt idx="73">
                  <c:v>0.95000000000000018</c:v>
                </c:pt>
                <c:pt idx="74">
                  <c:v>0.95000000000000018</c:v>
                </c:pt>
                <c:pt idx="75">
                  <c:v>0.96250000000000002</c:v>
                </c:pt>
                <c:pt idx="76">
                  <c:v>0.9750000000000002</c:v>
                </c:pt>
                <c:pt idx="77">
                  <c:v>0.9750000000000002</c:v>
                </c:pt>
                <c:pt idx="78">
                  <c:v>0.98749999999999982</c:v>
                </c:pt>
                <c:pt idx="79">
                  <c:v>1</c:v>
                </c:pt>
              </c:numCache>
            </c:numRef>
          </c:yVal>
        </c:ser>
        <c:ser>
          <c:idx val="12"/>
          <c:order val="5"/>
          <c:tx>
            <c:strRef>
              <c:f>Linear_Summary!$BD$26</c:f>
              <c:strCache>
                <c:ptCount val="1"/>
                <c:pt idx="0">
                  <c:v>Minimum Marginal Hyperplane</c:v>
                </c:pt>
              </c:strCache>
            </c:strRef>
          </c:tx>
          <c:spPr>
            <a:ln>
              <a:prstDash val="sysDot"/>
            </a:ln>
          </c:spPr>
          <c:xVal>
            <c:numRef>
              <c:f>Linear_Summary!$BD$79:$BD$158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Linear_Summary!$BE$79:$BE$158</c:f>
              <c:numCache>
                <c:formatCode>0%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1.2500000000000001E-2</c:v>
                </c:pt>
                <c:pt idx="5">
                  <c:v>3.7500000000000006E-2</c:v>
                </c:pt>
                <c:pt idx="6">
                  <c:v>6.25E-2</c:v>
                </c:pt>
                <c:pt idx="7">
                  <c:v>6.25E-2</c:v>
                </c:pt>
                <c:pt idx="8">
                  <c:v>8.7500000000000008E-2</c:v>
                </c:pt>
                <c:pt idx="9">
                  <c:v>0.1125</c:v>
                </c:pt>
                <c:pt idx="10">
                  <c:v>0.125</c:v>
                </c:pt>
                <c:pt idx="11">
                  <c:v>0.13750000000000001</c:v>
                </c:pt>
                <c:pt idx="12">
                  <c:v>0.15000000000000005</c:v>
                </c:pt>
                <c:pt idx="13">
                  <c:v>0.16250000000000001</c:v>
                </c:pt>
                <c:pt idx="14">
                  <c:v>0.18750000000000006</c:v>
                </c:pt>
                <c:pt idx="15">
                  <c:v>0.2</c:v>
                </c:pt>
                <c:pt idx="16">
                  <c:v>0.21250000000000005</c:v>
                </c:pt>
                <c:pt idx="17">
                  <c:v>0.23750000000000004</c:v>
                </c:pt>
                <c:pt idx="18">
                  <c:v>0.25</c:v>
                </c:pt>
                <c:pt idx="19">
                  <c:v>0.26250000000000001</c:v>
                </c:pt>
                <c:pt idx="20">
                  <c:v>0.28750000000000009</c:v>
                </c:pt>
                <c:pt idx="21">
                  <c:v>0.3000000000000001</c:v>
                </c:pt>
                <c:pt idx="22">
                  <c:v>0.31250000000000011</c:v>
                </c:pt>
                <c:pt idx="23">
                  <c:v>0.31250000000000011</c:v>
                </c:pt>
                <c:pt idx="24">
                  <c:v>0.35000000000000009</c:v>
                </c:pt>
                <c:pt idx="25">
                  <c:v>0.36250000000000016</c:v>
                </c:pt>
                <c:pt idx="26">
                  <c:v>0.36250000000000016</c:v>
                </c:pt>
                <c:pt idx="27">
                  <c:v>0.38750000000000012</c:v>
                </c:pt>
                <c:pt idx="28">
                  <c:v>0.41250000000000009</c:v>
                </c:pt>
                <c:pt idx="29">
                  <c:v>0.42500000000000016</c:v>
                </c:pt>
                <c:pt idx="30">
                  <c:v>0.46250000000000002</c:v>
                </c:pt>
                <c:pt idx="31">
                  <c:v>0.47500000000000009</c:v>
                </c:pt>
                <c:pt idx="32">
                  <c:v>0.51249999999999996</c:v>
                </c:pt>
                <c:pt idx="33">
                  <c:v>0.53749999999999998</c:v>
                </c:pt>
                <c:pt idx="34">
                  <c:v>0.55000000000000004</c:v>
                </c:pt>
                <c:pt idx="35">
                  <c:v>0.5625</c:v>
                </c:pt>
                <c:pt idx="36">
                  <c:v>0.57500000000000018</c:v>
                </c:pt>
                <c:pt idx="37">
                  <c:v>0.5874999999999998</c:v>
                </c:pt>
                <c:pt idx="38">
                  <c:v>0.61250000000000004</c:v>
                </c:pt>
                <c:pt idx="39">
                  <c:v>0.62500000000000022</c:v>
                </c:pt>
                <c:pt idx="40">
                  <c:v>0.62500000000000022</c:v>
                </c:pt>
                <c:pt idx="41">
                  <c:v>0.65000000000000024</c:v>
                </c:pt>
                <c:pt idx="42">
                  <c:v>0.67500000000000038</c:v>
                </c:pt>
                <c:pt idx="43">
                  <c:v>0.71250000000000002</c:v>
                </c:pt>
                <c:pt idx="44">
                  <c:v>0.7250000000000002</c:v>
                </c:pt>
                <c:pt idx="45">
                  <c:v>0.76250000000000018</c:v>
                </c:pt>
                <c:pt idx="46">
                  <c:v>0.78749999999999998</c:v>
                </c:pt>
                <c:pt idx="47">
                  <c:v>0.8125</c:v>
                </c:pt>
                <c:pt idx="48">
                  <c:v>0.8125</c:v>
                </c:pt>
                <c:pt idx="49">
                  <c:v>0.82500000000000018</c:v>
                </c:pt>
                <c:pt idx="50">
                  <c:v>0.82500000000000018</c:v>
                </c:pt>
                <c:pt idx="51">
                  <c:v>0.83750000000000002</c:v>
                </c:pt>
                <c:pt idx="52">
                  <c:v>0.83750000000000002</c:v>
                </c:pt>
                <c:pt idx="53">
                  <c:v>0.8500000000000002</c:v>
                </c:pt>
                <c:pt idx="54">
                  <c:v>0.8500000000000002</c:v>
                </c:pt>
                <c:pt idx="55">
                  <c:v>0.87500000000000022</c:v>
                </c:pt>
                <c:pt idx="56">
                  <c:v>0.87500000000000022</c:v>
                </c:pt>
                <c:pt idx="57">
                  <c:v>0.88749999999999996</c:v>
                </c:pt>
                <c:pt idx="58">
                  <c:v>0.9</c:v>
                </c:pt>
                <c:pt idx="59">
                  <c:v>0.91249999999999998</c:v>
                </c:pt>
                <c:pt idx="60">
                  <c:v>0.91249999999999998</c:v>
                </c:pt>
                <c:pt idx="61">
                  <c:v>0.91249999999999998</c:v>
                </c:pt>
                <c:pt idx="62">
                  <c:v>0.9375</c:v>
                </c:pt>
                <c:pt idx="63">
                  <c:v>0.95000000000000018</c:v>
                </c:pt>
                <c:pt idx="64">
                  <c:v>0.95000000000000018</c:v>
                </c:pt>
                <c:pt idx="65">
                  <c:v>0.96250000000000002</c:v>
                </c:pt>
                <c:pt idx="66">
                  <c:v>0.96250000000000002</c:v>
                </c:pt>
                <c:pt idx="67">
                  <c:v>0.96250000000000002</c:v>
                </c:pt>
                <c:pt idx="68">
                  <c:v>0.9750000000000002</c:v>
                </c:pt>
                <c:pt idx="69">
                  <c:v>0.9750000000000002</c:v>
                </c:pt>
                <c:pt idx="70">
                  <c:v>0.98749999999999982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</c:numCache>
            </c:numRef>
          </c:yVal>
        </c:ser>
        <c:ser>
          <c:idx val="14"/>
          <c:order val="6"/>
          <c:tx>
            <c:strRef>
              <c:f>Linear_Summary!$BS$26</c:f>
              <c:strCache>
                <c:ptCount val="1"/>
                <c:pt idx="0">
                  <c:v>Random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Linear_Summary!$BU$79:$BU$158</c:f>
                <c:numCache>
                  <c:formatCode>General</c:formatCode>
                  <c:ptCount val="80"/>
                  <c:pt idx="0">
                    <c:v>0</c:v>
                  </c:pt>
                  <c:pt idx="1">
                    <c:v>9.2352803985804588E-3</c:v>
                  </c:pt>
                  <c:pt idx="2">
                    <c:v>1.3528402594825316E-2</c:v>
                  </c:pt>
                  <c:pt idx="3">
                    <c:v>1.6474268273629453E-2</c:v>
                  </c:pt>
                  <c:pt idx="4">
                    <c:v>2.0872690097809472E-2</c:v>
                  </c:pt>
                  <c:pt idx="5">
                    <c:v>2.3034819383715634E-2</c:v>
                  </c:pt>
                  <c:pt idx="6">
                    <c:v>2.4385115098843401E-2</c:v>
                  </c:pt>
                  <c:pt idx="7">
                    <c:v>2.5257199693624808E-2</c:v>
                  </c:pt>
                  <c:pt idx="8">
                    <c:v>2.6790668132577505E-2</c:v>
                  </c:pt>
                  <c:pt idx="9">
                    <c:v>2.8130681244376433E-2</c:v>
                  </c:pt>
                  <c:pt idx="10">
                    <c:v>2.753097429177765E-2</c:v>
                  </c:pt>
                  <c:pt idx="11">
                    <c:v>3.046980621712388E-2</c:v>
                  </c:pt>
                  <c:pt idx="12">
                    <c:v>3.1686596599199646E-2</c:v>
                  </c:pt>
                  <c:pt idx="13">
                    <c:v>3.2228616354432763E-2</c:v>
                  </c:pt>
                  <c:pt idx="14">
                    <c:v>3.0996446114307571E-2</c:v>
                  </c:pt>
                  <c:pt idx="15">
                    <c:v>3.2684016728286851E-2</c:v>
                  </c:pt>
                  <c:pt idx="16">
                    <c:v>3.3761221479051751E-2</c:v>
                  </c:pt>
                  <c:pt idx="17">
                    <c:v>3.4602723662285312E-2</c:v>
                  </c:pt>
                  <c:pt idx="18">
                    <c:v>3.4929582842853198E-2</c:v>
                  </c:pt>
                  <c:pt idx="19">
                    <c:v>3.6162817488227798E-2</c:v>
                  </c:pt>
                  <c:pt idx="20">
                    <c:v>3.8491726449336586E-2</c:v>
                  </c:pt>
                  <c:pt idx="21">
                    <c:v>4.0517485937144708E-2</c:v>
                  </c:pt>
                  <c:pt idx="22">
                    <c:v>4.1554963906284582E-2</c:v>
                  </c:pt>
                  <c:pt idx="23">
                    <c:v>4.1386177119488922E-2</c:v>
                  </c:pt>
                  <c:pt idx="24">
                    <c:v>4.237485287957523E-2</c:v>
                  </c:pt>
                  <c:pt idx="25">
                    <c:v>4.4070614536859891E-2</c:v>
                  </c:pt>
                  <c:pt idx="26">
                    <c:v>4.4103728741329937E-2</c:v>
                  </c:pt>
                  <c:pt idx="27">
                    <c:v>4.4444523358514718E-2</c:v>
                  </c:pt>
                  <c:pt idx="28">
                    <c:v>4.5562387853015737E-2</c:v>
                  </c:pt>
                  <c:pt idx="29">
                    <c:v>4.5222513835208734E-2</c:v>
                  </c:pt>
                  <c:pt idx="30">
                    <c:v>4.7126388198613617E-2</c:v>
                  </c:pt>
                  <c:pt idx="31">
                    <c:v>4.5825756949559426E-2</c:v>
                  </c:pt>
                  <c:pt idx="32">
                    <c:v>4.6523047400121427E-2</c:v>
                  </c:pt>
                  <c:pt idx="33">
                    <c:v>4.6016164265802427E-2</c:v>
                  </c:pt>
                  <c:pt idx="34">
                    <c:v>4.7196665692877865E-2</c:v>
                  </c:pt>
                  <c:pt idx="35">
                    <c:v>4.7495846442533962E-2</c:v>
                  </c:pt>
                  <c:pt idx="36">
                    <c:v>4.7916666666665768E-2</c:v>
                  </c:pt>
                  <c:pt idx="37">
                    <c:v>4.6215862367195867E-2</c:v>
                  </c:pt>
                  <c:pt idx="38">
                    <c:v>4.4024929806241599E-2</c:v>
                  </c:pt>
                  <c:pt idx="39">
                    <c:v>4.4857201881150742E-2</c:v>
                  </c:pt>
                  <c:pt idx="40">
                    <c:v>4.4975442232849619E-2</c:v>
                  </c:pt>
                  <c:pt idx="41">
                    <c:v>4.4905203181006173E-2</c:v>
                  </c:pt>
                  <c:pt idx="42">
                    <c:v>4.5953011793888492E-2</c:v>
                  </c:pt>
                  <c:pt idx="43">
                    <c:v>4.5962455857850006E-2</c:v>
                  </c:pt>
                  <c:pt idx="44">
                    <c:v>4.6011876760572244E-2</c:v>
                  </c:pt>
                  <c:pt idx="45">
                    <c:v>4.5675347549167696E-2</c:v>
                  </c:pt>
                  <c:pt idx="46">
                    <c:v>4.4981758367789275E-2</c:v>
                  </c:pt>
                  <c:pt idx="47">
                    <c:v>4.4945955200540628E-2</c:v>
                  </c:pt>
                  <c:pt idx="48">
                    <c:v>4.5522187674881455E-2</c:v>
                  </c:pt>
                  <c:pt idx="49">
                    <c:v>4.5660832407675586E-2</c:v>
                  </c:pt>
                  <c:pt idx="50">
                    <c:v>4.3934495547234574E-2</c:v>
                  </c:pt>
                  <c:pt idx="51">
                    <c:v>4.1756531878800275E-2</c:v>
                  </c:pt>
                  <c:pt idx="52">
                    <c:v>4.1202720073000416E-2</c:v>
                  </c:pt>
                  <c:pt idx="53">
                    <c:v>4.1067471890472398E-2</c:v>
                  </c:pt>
                  <c:pt idx="54">
                    <c:v>3.8552363380502531E-2</c:v>
                  </c:pt>
                  <c:pt idx="55">
                    <c:v>3.8038017598556205E-2</c:v>
                  </c:pt>
                  <c:pt idx="56">
                    <c:v>3.9779021868415532E-2</c:v>
                  </c:pt>
                  <c:pt idx="57">
                    <c:v>4.0548636465258185E-2</c:v>
                  </c:pt>
                  <c:pt idx="58">
                    <c:v>3.9098707966456404E-2</c:v>
                  </c:pt>
                  <c:pt idx="59">
                    <c:v>4.0181878170812035E-2</c:v>
                  </c:pt>
                  <c:pt idx="60">
                    <c:v>3.7917707278432855E-2</c:v>
                  </c:pt>
                  <c:pt idx="61">
                    <c:v>3.9707540374927339E-2</c:v>
                  </c:pt>
                  <c:pt idx="62">
                    <c:v>3.9627965268399824E-2</c:v>
                  </c:pt>
                  <c:pt idx="63">
                    <c:v>3.7225425762937837E-2</c:v>
                  </c:pt>
                  <c:pt idx="64">
                    <c:v>3.7389568036812232E-2</c:v>
                  </c:pt>
                  <c:pt idx="65">
                    <c:v>3.6484352187557641E-2</c:v>
                  </c:pt>
                  <c:pt idx="66">
                    <c:v>3.5815490624681694E-2</c:v>
                  </c:pt>
                  <c:pt idx="67">
                    <c:v>3.4893416356827411E-2</c:v>
                  </c:pt>
                  <c:pt idx="68">
                    <c:v>3.3900478230274506E-2</c:v>
                  </c:pt>
                  <c:pt idx="69">
                    <c:v>3.3068073344961105E-2</c:v>
                  </c:pt>
                  <c:pt idx="70">
                    <c:v>3.1751033944830385E-2</c:v>
                  </c:pt>
                  <c:pt idx="71">
                    <c:v>2.9738973850093848E-2</c:v>
                  </c:pt>
                  <c:pt idx="72">
                    <c:v>2.8509645275544442E-2</c:v>
                  </c:pt>
                  <c:pt idx="73">
                    <c:v>2.6963312148551084E-2</c:v>
                  </c:pt>
                  <c:pt idx="74">
                    <c:v>2.511934895492304E-2</c:v>
                  </c:pt>
                  <c:pt idx="75">
                    <c:v>2.1351140768614985E-2</c:v>
                  </c:pt>
                  <c:pt idx="76">
                    <c:v>1.7604306750384026E-2</c:v>
                  </c:pt>
                  <c:pt idx="77">
                    <c:v>1.3101078489031272E-2</c:v>
                  </c:pt>
                  <c:pt idx="78">
                    <c:v>8.1213569921497319E-3</c:v>
                  </c:pt>
                  <c:pt idx="79">
                    <c:v>0</c:v>
                  </c:pt>
                </c:numCache>
              </c:numRef>
            </c:plus>
            <c:minus>
              <c:numRef>
                <c:f>Linear_Summary!$BU$79:$BU$158</c:f>
                <c:numCache>
                  <c:formatCode>General</c:formatCode>
                  <c:ptCount val="80"/>
                  <c:pt idx="0">
                    <c:v>0</c:v>
                  </c:pt>
                  <c:pt idx="1">
                    <c:v>9.2352803985804588E-3</c:v>
                  </c:pt>
                  <c:pt idx="2">
                    <c:v>1.3528402594825316E-2</c:v>
                  </c:pt>
                  <c:pt idx="3">
                    <c:v>1.6474268273629453E-2</c:v>
                  </c:pt>
                  <c:pt idx="4">
                    <c:v>2.0872690097809472E-2</c:v>
                  </c:pt>
                  <c:pt idx="5">
                    <c:v>2.3034819383715634E-2</c:v>
                  </c:pt>
                  <c:pt idx="6">
                    <c:v>2.4385115098843401E-2</c:v>
                  </c:pt>
                  <c:pt idx="7">
                    <c:v>2.5257199693624808E-2</c:v>
                  </c:pt>
                  <c:pt idx="8">
                    <c:v>2.6790668132577505E-2</c:v>
                  </c:pt>
                  <c:pt idx="9">
                    <c:v>2.8130681244376433E-2</c:v>
                  </c:pt>
                  <c:pt idx="10">
                    <c:v>2.753097429177765E-2</c:v>
                  </c:pt>
                  <c:pt idx="11">
                    <c:v>3.046980621712388E-2</c:v>
                  </c:pt>
                  <c:pt idx="12">
                    <c:v>3.1686596599199646E-2</c:v>
                  </c:pt>
                  <c:pt idx="13">
                    <c:v>3.2228616354432763E-2</c:v>
                  </c:pt>
                  <c:pt idx="14">
                    <c:v>3.0996446114307571E-2</c:v>
                  </c:pt>
                  <c:pt idx="15">
                    <c:v>3.2684016728286851E-2</c:v>
                  </c:pt>
                  <c:pt idx="16">
                    <c:v>3.3761221479051751E-2</c:v>
                  </c:pt>
                  <c:pt idx="17">
                    <c:v>3.4602723662285312E-2</c:v>
                  </c:pt>
                  <c:pt idx="18">
                    <c:v>3.4929582842853198E-2</c:v>
                  </c:pt>
                  <c:pt idx="19">
                    <c:v>3.6162817488227798E-2</c:v>
                  </c:pt>
                  <c:pt idx="20">
                    <c:v>3.8491726449336586E-2</c:v>
                  </c:pt>
                  <c:pt idx="21">
                    <c:v>4.0517485937144708E-2</c:v>
                  </c:pt>
                  <c:pt idx="22">
                    <c:v>4.1554963906284582E-2</c:v>
                  </c:pt>
                  <c:pt idx="23">
                    <c:v>4.1386177119488922E-2</c:v>
                  </c:pt>
                  <c:pt idx="24">
                    <c:v>4.237485287957523E-2</c:v>
                  </c:pt>
                  <c:pt idx="25">
                    <c:v>4.4070614536859891E-2</c:v>
                  </c:pt>
                  <c:pt idx="26">
                    <c:v>4.4103728741329937E-2</c:v>
                  </c:pt>
                  <c:pt idx="27">
                    <c:v>4.4444523358514718E-2</c:v>
                  </c:pt>
                  <c:pt idx="28">
                    <c:v>4.5562387853015737E-2</c:v>
                  </c:pt>
                  <c:pt idx="29">
                    <c:v>4.5222513835208734E-2</c:v>
                  </c:pt>
                  <c:pt idx="30">
                    <c:v>4.7126388198613617E-2</c:v>
                  </c:pt>
                  <c:pt idx="31">
                    <c:v>4.5825756949559426E-2</c:v>
                  </c:pt>
                  <c:pt idx="32">
                    <c:v>4.6523047400121427E-2</c:v>
                  </c:pt>
                  <c:pt idx="33">
                    <c:v>4.6016164265802427E-2</c:v>
                  </c:pt>
                  <c:pt idx="34">
                    <c:v>4.7196665692877865E-2</c:v>
                  </c:pt>
                  <c:pt idx="35">
                    <c:v>4.7495846442533962E-2</c:v>
                  </c:pt>
                  <c:pt idx="36">
                    <c:v>4.7916666666665768E-2</c:v>
                  </c:pt>
                  <c:pt idx="37">
                    <c:v>4.6215862367195867E-2</c:v>
                  </c:pt>
                  <c:pt idx="38">
                    <c:v>4.4024929806241599E-2</c:v>
                  </c:pt>
                  <c:pt idx="39">
                    <c:v>4.4857201881150742E-2</c:v>
                  </c:pt>
                  <c:pt idx="40">
                    <c:v>4.4975442232849619E-2</c:v>
                  </c:pt>
                  <c:pt idx="41">
                    <c:v>4.4905203181006173E-2</c:v>
                  </c:pt>
                  <c:pt idx="42">
                    <c:v>4.5953011793888492E-2</c:v>
                  </c:pt>
                  <c:pt idx="43">
                    <c:v>4.5962455857850006E-2</c:v>
                  </c:pt>
                  <c:pt idx="44">
                    <c:v>4.6011876760572244E-2</c:v>
                  </c:pt>
                  <c:pt idx="45">
                    <c:v>4.5675347549167696E-2</c:v>
                  </c:pt>
                  <c:pt idx="46">
                    <c:v>4.4981758367789275E-2</c:v>
                  </c:pt>
                  <c:pt idx="47">
                    <c:v>4.4945955200540628E-2</c:v>
                  </c:pt>
                  <c:pt idx="48">
                    <c:v>4.5522187674881455E-2</c:v>
                  </c:pt>
                  <c:pt idx="49">
                    <c:v>4.5660832407675586E-2</c:v>
                  </c:pt>
                  <c:pt idx="50">
                    <c:v>4.3934495547234574E-2</c:v>
                  </c:pt>
                  <c:pt idx="51">
                    <c:v>4.1756531878800275E-2</c:v>
                  </c:pt>
                  <c:pt idx="52">
                    <c:v>4.1202720073000416E-2</c:v>
                  </c:pt>
                  <c:pt idx="53">
                    <c:v>4.1067471890472398E-2</c:v>
                  </c:pt>
                  <c:pt idx="54">
                    <c:v>3.8552363380502531E-2</c:v>
                  </c:pt>
                  <c:pt idx="55">
                    <c:v>3.8038017598556205E-2</c:v>
                  </c:pt>
                  <c:pt idx="56">
                    <c:v>3.9779021868415532E-2</c:v>
                  </c:pt>
                  <c:pt idx="57">
                    <c:v>4.0548636465258185E-2</c:v>
                  </c:pt>
                  <c:pt idx="58">
                    <c:v>3.9098707966456404E-2</c:v>
                  </c:pt>
                  <c:pt idx="59">
                    <c:v>4.0181878170812035E-2</c:v>
                  </c:pt>
                  <c:pt idx="60">
                    <c:v>3.7917707278432855E-2</c:v>
                  </c:pt>
                  <c:pt idx="61">
                    <c:v>3.9707540374927339E-2</c:v>
                  </c:pt>
                  <c:pt idx="62">
                    <c:v>3.9627965268399824E-2</c:v>
                  </c:pt>
                  <c:pt idx="63">
                    <c:v>3.7225425762937837E-2</c:v>
                  </c:pt>
                  <c:pt idx="64">
                    <c:v>3.7389568036812232E-2</c:v>
                  </c:pt>
                  <c:pt idx="65">
                    <c:v>3.6484352187557641E-2</c:v>
                  </c:pt>
                  <c:pt idx="66">
                    <c:v>3.5815490624681694E-2</c:v>
                  </c:pt>
                  <c:pt idx="67">
                    <c:v>3.4893416356827411E-2</c:v>
                  </c:pt>
                  <c:pt idx="68">
                    <c:v>3.3900478230274506E-2</c:v>
                  </c:pt>
                  <c:pt idx="69">
                    <c:v>3.3068073344961105E-2</c:v>
                  </c:pt>
                  <c:pt idx="70">
                    <c:v>3.1751033944830385E-2</c:v>
                  </c:pt>
                  <c:pt idx="71">
                    <c:v>2.9738973850093848E-2</c:v>
                  </c:pt>
                  <c:pt idx="72">
                    <c:v>2.8509645275544442E-2</c:v>
                  </c:pt>
                  <c:pt idx="73">
                    <c:v>2.6963312148551084E-2</c:v>
                  </c:pt>
                  <c:pt idx="74">
                    <c:v>2.511934895492304E-2</c:v>
                  </c:pt>
                  <c:pt idx="75">
                    <c:v>2.1351140768614985E-2</c:v>
                  </c:pt>
                  <c:pt idx="76">
                    <c:v>1.7604306750384026E-2</c:v>
                  </c:pt>
                  <c:pt idx="77">
                    <c:v>1.3101078489031272E-2</c:v>
                  </c:pt>
                  <c:pt idx="78">
                    <c:v>8.1213569921497319E-3</c:v>
                  </c:pt>
                  <c:pt idx="79">
                    <c:v>0</c:v>
                  </c:pt>
                </c:numCache>
              </c:numRef>
            </c:minus>
            <c:spPr>
              <a:ln w="25400"/>
            </c:spPr>
          </c:errBars>
          <c:xVal>
            <c:numRef>
              <c:f>Linear_Summary!$BS$79:$BS$158</c:f>
              <c:numCache>
                <c:formatCode>0%</c:formatCode>
                <c:ptCount val="80"/>
                <c:pt idx="0">
                  <c:v>0</c:v>
                </c:pt>
                <c:pt idx="1">
                  <c:v>1.2711864406779662E-2</c:v>
                </c:pt>
                <c:pt idx="2">
                  <c:v>2.5423728813559341E-2</c:v>
                </c:pt>
                <c:pt idx="3">
                  <c:v>3.8135593220338986E-2</c:v>
                </c:pt>
                <c:pt idx="4">
                  <c:v>5.0847457627118682E-2</c:v>
                </c:pt>
                <c:pt idx="5">
                  <c:v>6.3559322033898302E-2</c:v>
                </c:pt>
                <c:pt idx="6">
                  <c:v>7.6271186440677943E-2</c:v>
                </c:pt>
                <c:pt idx="7">
                  <c:v>8.8983050847457626E-2</c:v>
                </c:pt>
                <c:pt idx="8">
                  <c:v>0.10169491525423729</c:v>
                </c:pt>
                <c:pt idx="9">
                  <c:v>0.11440677966101701</c:v>
                </c:pt>
                <c:pt idx="10">
                  <c:v>0.12711864406779666</c:v>
                </c:pt>
                <c:pt idx="11">
                  <c:v>0.1398305084745762</c:v>
                </c:pt>
                <c:pt idx="12">
                  <c:v>0.15254237288135603</c:v>
                </c:pt>
                <c:pt idx="13">
                  <c:v>0.16525423728813565</c:v>
                </c:pt>
                <c:pt idx="14">
                  <c:v>0.17796610169491531</c:v>
                </c:pt>
                <c:pt idx="15">
                  <c:v>0.19067796610169488</c:v>
                </c:pt>
                <c:pt idx="16">
                  <c:v>0.20338983050847467</c:v>
                </c:pt>
                <c:pt idx="17">
                  <c:v>0.21610169491525422</c:v>
                </c:pt>
                <c:pt idx="18">
                  <c:v>0.2288135593220339</c:v>
                </c:pt>
                <c:pt idx="19">
                  <c:v>0.24152542372881355</c:v>
                </c:pt>
                <c:pt idx="20">
                  <c:v>0.2542372881355931</c:v>
                </c:pt>
                <c:pt idx="21">
                  <c:v>0.26694915254237278</c:v>
                </c:pt>
                <c:pt idx="22">
                  <c:v>0.27966101694915252</c:v>
                </c:pt>
                <c:pt idx="23">
                  <c:v>0.29237288135593248</c:v>
                </c:pt>
                <c:pt idx="24">
                  <c:v>0.30508474576271205</c:v>
                </c:pt>
                <c:pt idx="25">
                  <c:v>0.31779661016949162</c:v>
                </c:pt>
                <c:pt idx="26">
                  <c:v>0.33050847457627136</c:v>
                </c:pt>
                <c:pt idx="27">
                  <c:v>0.34322033898305082</c:v>
                </c:pt>
                <c:pt idx="28">
                  <c:v>0.35593220338983073</c:v>
                </c:pt>
                <c:pt idx="29">
                  <c:v>0.36864406779661035</c:v>
                </c:pt>
                <c:pt idx="30">
                  <c:v>0.38135593220338981</c:v>
                </c:pt>
                <c:pt idx="31">
                  <c:v>0.39406779661016961</c:v>
                </c:pt>
                <c:pt idx="32">
                  <c:v>0.40677966101694935</c:v>
                </c:pt>
                <c:pt idx="33">
                  <c:v>0.41949152542372875</c:v>
                </c:pt>
                <c:pt idx="34">
                  <c:v>0.4322033898305086</c:v>
                </c:pt>
                <c:pt idx="35">
                  <c:v>0.44491525423728812</c:v>
                </c:pt>
                <c:pt idx="36">
                  <c:v>0.4576271186440678</c:v>
                </c:pt>
                <c:pt idx="37">
                  <c:v>0.47033898305084776</c:v>
                </c:pt>
                <c:pt idx="38">
                  <c:v>0.48305084745762722</c:v>
                </c:pt>
                <c:pt idx="39">
                  <c:v>0.49576271186440707</c:v>
                </c:pt>
                <c:pt idx="40">
                  <c:v>0.50847457627118664</c:v>
                </c:pt>
                <c:pt idx="41">
                  <c:v>0.52118644067796582</c:v>
                </c:pt>
                <c:pt idx="42">
                  <c:v>0.53389830508474578</c:v>
                </c:pt>
                <c:pt idx="43">
                  <c:v>0.54661016949152541</c:v>
                </c:pt>
                <c:pt idx="44">
                  <c:v>0.55932203389830504</c:v>
                </c:pt>
                <c:pt idx="45">
                  <c:v>0.572033898305085</c:v>
                </c:pt>
                <c:pt idx="46">
                  <c:v>0.5847457627118644</c:v>
                </c:pt>
                <c:pt idx="47">
                  <c:v>0.59745762711864381</c:v>
                </c:pt>
                <c:pt idx="48">
                  <c:v>0.61016949152542399</c:v>
                </c:pt>
                <c:pt idx="49">
                  <c:v>0.6228813559322034</c:v>
                </c:pt>
                <c:pt idx="50">
                  <c:v>0.63559322033898324</c:v>
                </c:pt>
                <c:pt idx="51">
                  <c:v>0.64830508474576276</c:v>
                </c:pt>
                <c:pt idx="52">
                  <c:v>0.66101694915254239</c:v>
                </c:pt>
                <c:pt idx="53">
                  <c:v>0.67372881355932268</c:v>
                </c:pt>
                <c:pt idx="54">
                  <c:v>0.68644067796610164</c:v>
                </c:pt>
                <c:pt idx="55">
                  <c:v>0.6991525423728816</c:v>
                </c:pt>
                <c:pt idx="56">
                  <c:v>0.71186440677966101</c:v>
                </c:pt>
                <c:pt idx="57">
                  <c:v>0.72457627118644052</c:v>
                </c:pt>
                <c:pt idx="58">
                  <c:v>0.73728813559322059</c:v>
                </c:pt>
                <c:pt idx="59">
                  <c:v>0.75000000000000022</c:v>
                </c:pt>
                <c:pt idx="60">
                  <c:v>0.76271186440677985</c:v>
                </c:pt>
                <c:pt idx="61">
                  <c:v>0.77542372881355959</c:v>
                </c:pt>
                <c:pt idx="62">
                  <c:v>0.78813559322033899</c:v>
                </c:pt>
                <c:pt idx="63">
                  <c:v>0.80084745762711884</c:v>
                </c:pt>
                <c:pt idx="64">
                  <c:v>0.8135593220338988</c:v>
                </c:pt>
                <c:pt idx="65">
                  <c:v>0.82627118644067821</c:v>
                </c:pt>
                <c:pt idx="66">
                  <c:v>0.8389830508474575</c:v>
                </c:pt>
                <c:pt idx="67">
                  <c:v>0.85169491525423746</c:v>
                </c:pt>
                <c:pt idx="68">
                  <c:v>0.86440677966101698</c:v>
                </c:pt>
                <c:pt idx="69">
                  <c:v>0.8771186440677966</c:v>
                </c:pt>
                <c:pt idx="70">
                  <c:v>0.88983050847457645</c:v>
                </c:pt>
                <c:pt idx="71">
                  <c:v>0.90254237288135575</c:v>
                </c:pt>
                <c:pt idx="72">
                  <c:v>0.91525423728813582</c:v>
                </c:pt>
                <c:pt idx="73">
                  <c:v>0.927966101694915</c:v>
                </c:pt>
                <c:pt idx="74">
                  <c:v>0.94067796610169518</c:v>
                </c:pt>
                <c:pt idx="75">
                  <c:v>0.95338983050847514</c:v>
                </c:pt>
                <c:pt idx="76">
                  <c:v>0.96610169491525422</c:v>
                </c:pt>
                <c:pt idx="77">
                  <c:v>0.97881355932203362</c:v>
                </c:pt>
                <c:pt idx="78">
                  <c:v>0.99152542372881369</c:v>
                </c:pt>
                <c:pt idx="79">
                  <c:v>1</c:v>
                </c:pt>
              </c:numCache>
            </c:numRef>
          </c:xVal>
          <c:yVal>
            <c:numRef>
              <c:f>Linear_Summary!$BT$79:$BT$158</c:f>
              <c:numCache>
                <c:formatCode>0%</c:formatCode>
                <c:ptCount val="80"/>
                <c:pt idx="0">
                  <c:v>0</c:v>
                </c:pt>
                <c:pt idx="1">
                  <c:v>1.074999999999999E-2</c:v>
                </c:pt>
                <c:pt idx="2">
                  <c:v>2.5250000000000002E-2</c:v>
                </c:pt>
                <c:pt idx="3">
                  <c:v>3.7250000000000012E-2</c:v>
                </c:pt>
                <c:pt idx="4">
                  <c:v>4.8249999999999953E-2</c:v>
                </c:pt>
                <c:pt idx="5">
                  <c:v>6.3625000000000001E-2</c:v>
                </c:pt>
                <c:pt idx="6">
                  <c:v>7.7249999999999985E-2</c:v>
                </c:pt>
                <c:pt idx="7">
                  <c:v>8.8625000000000093E-2</c:v>
                </c:pt>
                <c:pt idx="8">
                  <c:v>0.10224999999999998</c:v>
                </c:pt>
                <c:pt idx="9">
                  <c:v>0.11487500000000002</c:v>
                </c:pt>
                <c:pt idx="10">
                  <c:v>0.12800000000000006</c:v>
                </c:pt>
                <c:pt idx="11">
                  <c:v>0.14050000000000001</c:v>
                </c:pt>
                <c:pt idx="12">
                  <c:v>0.15350000000000005</c:v>
                </c:pt>
                <c:pt idx="13">
                  <c:v>0.16662499999999997</c:v>
                </c:pt>
                <c:pt idx="14">
                  <c:v>0.18062500000000001</c:v>
                </c:pt>
                <c:pt idx="15">
                  <c:v>0.19325000000000006</c:v>
                </c:pt>
                <c:pt idx="16">
                  <c:v>0.20512499999999995</c:v>
                </c:pt>
                <c:pt idx="17">
                  <c:v>0.21800000000000005</c:v>
                </c:pt>
                <c:pt idx="18">
                  <c:v>0.23300000000000001</c:v>
                </c:pt>
                <c:pt idx="19">
                  <c:v>0.24737499999999998</c:v>
                </c:pt>
                <c:pt idx="20">
                  <c:v>0.25937500000000002</c:v>
                </c:pt>
                <c:pt idx="21">
                  <c:v>0.27150000000000002</c:v>
                </c:pt>
                <c:pt idx="22">
                  <c:v>0.28337500000000015</c:v>
                </c:pt>
                <c:pt idx="23">
                  <c:v>0.29675000000000001</c:v>
                </c:pt>
                <c:pt idx="24">
                  <c:v>0.30962500000000015</c:v>
                </c:pt>
                <c:pt idx="25">
                  <c:v>0.32137500000000024</c:v>
                </c:pt>
                <c:pt idx="26">
                  <c:v>0.33325000000000021</c:v>
                </c:pt>
                <c:pt idx="27">
                  <c:v>0.34525000000000006</c:v>
                </c:pt>
                <c:pt idx="28">
                  <c:v>0.35787500000000011</c:v>
                </c:pt>
                <c:pt idx="29">
                  <c:v>0.37100000000000027</c:v>
                </c:pt>
                <c:pt idx="30">
                  <c:v>0.38475000000000015</c:v>
                </c:pt>
                <c:pt idx="31">
                  <c:v>0.39850000000000008</c:v>
                </c:pt>
                <c:pt idx="32">
                  <c:v>0.41150000000000009</c:v>
                </c:pt>
                <c:pt idx="33">
                  <c:v>0.42425000000000018</c:v>
                </c:pt>
                <c:pt idx="34">
                  <c:v>0.43650000000000017</c:v>
                </c:pt>
                <c:pt idx="35">
                  <c:v>0.4483750000000003</c:v>
                </c:pt>
                <c:pt idx="36">
                  <c:v>0.46062500000000012</c:v>
                </c:pt>
                <c:pt idx="37">
                  <c:v>0.47337500000000021</c:v>
                </c:pt>
                <c:pt idx="38">
                  <c:v>0.48575000000000002</c:v>
                </c:pt>
                <c:pt idx="39">
                  <c:v>0.49962500000000015</c:v>
                </c:pt>
                <c:pt idx="40">
                  <c:v>0.51175000000000015</c:v>
                </c:pt>
                <c:pt idx="41">
                  <c:v>0.52424999999999988</c:v>
                </c:pt>
                <c:pt idx="42">
                  <c:v>0.53774999999999995</c:v>
                </c:pt>
                <c:pt idx="43">
                  <c:v>0.55087500000000023</c:v>
                </c:pt>
                <c:pt idx="44">
                  <c:v>0.56487500000000046</c:v>
                </c:pt>
                <c:pt idx="45">
                  <c:v>0.57550000000000001</c:v>
                </c:pt>
                <c:pt idx="46">
                  <c:v>0.58749999999999991</c:v>
                </c:pt>
                <c:pt idx="47">
                  <c:v>0.60024999999999984</c:v>
                </c:pt>
                <c:pt idx="48">
                  <c:v>0.61262500000000031</c:v>
                </c:pt>
                <c:pt idx="49">
                  <c:v>0.62625000000000008</c:v>
                </c:pt>
                <c:pt idx="50">
                  <c:v>0.63875000000000026</c:v>
                </c:pt>
                <c:pt idx="51">
                  <c:v>0.65062500000000056</c:v>
                </c:pt>
                <c:pt idx="52">
                  <c:v>0.66325000000000034</c:v>
                </c:pt>
                <c:pt idx="53">
                  <c:v>0.6776250000000007</c:v>
                </c:pt>
                <c:pt idx="54">
                  <c:v>0.69037499999999963</c:v>
                </c:pt>
                <c:pt idx="55">
                  <c:v>0.70312500000000022</c:v>
                </c:pt>
                <c:pt idx="56">
                  <c:v>0.71612499999999979</c:v>
                </c:pt>
                <c:pt idx="57">
                  <c:v>0.72900000000000031</c:v>
                </c:pt>
                <c:pt idx="58">
                  <c:v>0.74112500000000048</c:v>
                </c:pt>
                <c:pt idx="59">
                  <c:v>0.75374999999999992</c:v>
                </c:pt>
                <c:pt idx="60">
                  <c:v>0.76849999999999985</c:v>
                </c:pt>
                <c:pt idx="61">
                  <c:v>0.78137499999999971</c:v>
                </c:pt>
                <c:pt idx="62">
                  <c:v>0.7936249999999998</c:v>
                </c:pt>
                <c:pt idx="63">
                  <c:v>0.8075</c:v>
                </c:pt>
                <c:pt idx="64">
                  <c:v>0.8210000000000004</c:v>
                </c:pt>
                <c:pt idx="65">
                  <c:v>0.8351249999999999</c:v>
                </c:pt>
                <c:pt idx="66">
                  <c:v>0.84812499999999991</c:v>
                </c:pt>
                <c:pt idx="67">
                  <c:v>0.86049999999999971</c:v>
                </c:pt>
                <c:pt idx="68">
                  <c:v>0.87150000000000061</c:v>
                </c:pt>
                <c:pt idx="69">
                  <c:v>0.8817499999999997</c:v>
                </c:pt>
                <c:pt idx="70">
                  <c:v>0.89312499999999961</c:v>
                </c:pt>
                <c:pt idx="71">
                  <c:v>0.90525000000000011</c:v>
                </c:pt>
                <c:pt idx="72">
                  <c:v>0.9186250000000008</c:v>
                </c:pt>
                <c:pt idx="73">
                  <c:v>0.93050000000000044</c:v>
                </c:pt>
                <c:pt idx="74">
                  <c:v>0.9423750000000003</c:v>
                </c:pt>
                <c:pt idx="75">
                  <c:v>0.95675000000000021</c:v>
                </c:pt>
                <c:pt idx="76">
                  <c:v>0.96775</c:v>
                </c:pt>
                <c:pt idx="77">
                  <c:v>0.97937499999999911</c:v>
                </c:pt>
                <c:pt idx="78">
                  <c:v>0.99237499999999901</c:v>
                </c:pt>
                <c:pt idx="79">
                  <c:v>1</c:v>
                </c:pt>
              </c:numCache>
            </c:numRef>
          </c:yVal>
        </c:ser>
        <c:axId val="62800640"/>
        <c:axId val="62802560"/>
      </c:scatterChart>
      <c:valAx>
        <c:axId val="6280064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u="none" strike="noStrike" baseline="0"/>
                  <a:t>% Total Experiments</a:t>
                </a:r>
                <a:endParaRPr lang="en-US" sz="120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2802560"/>
        <c:crosses val="autoZero"/>
        <c:crossBetween val="midCat"/>
      </c:valAx>
      <c:valAx>
        <c:axId val="62802560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/>
                  <a:t>% Active Uncovered</a:t>
                </a:r>
                <a:endParaRPr lang="en-US" sz="120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28006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960574394265048"/>
          <c:y val="0.50227299746312504"/>
          <c:w val="0.38610370960177332"/>
          <c:h val="0.35863774748736993"/>
        </c:manualLayout>
      </c:layout>
      <c:overlay val="1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Most Interesting Active</a:t>
            </a:r>
            <a:br>
              <a:rPr lang="en-US"/>
            </a:br>
            <a:r>
              <a:rPr lang="en-US" sz="1200"/>
              <a:t>Top</a:t>
            </a:r>
            <a:r>
              <a:rPr lang="en-US" sz="1200" baseline="0"/>
              <a:t> 10 gt2na</a:t>
            </a:r>
            <a:endParaRPr lang="en-US" sz="1200"/>
          </a:p>
        </c:rich>
      </c:tx>
      <c:layout>
        <c:manualLayout>
          <c:xMode val="edge"/>
          <c:yMode val="edge"/>
          <c:x val="0.32852386237513953"/>
          <c:y val="1.957585644371944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4350721420643732E-2"/>
          <c:y val="0.15497553017944574"/>
          <c:w val="0.82685904550499578"/>
          <c:h val="0.67862969004894214"/>
        </c:manualLayout>
      </c:layout>
      <c:lineChart>
        <c:grouping val="standard"/>
        <c:ser>
          <c:idx val="1"/>
          <c:order val="0"/>
          <c:tx>
            <c:v>Count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K5_top100gt2nas_top10!$A$2:$A$195</c:f>
              <c:numCache>
                <c:formatCode>General</c:formatCode>
                <c:ptCount val="19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106</c:v>
                </c:pt>
                <c:pt idx="11">
                  <c:v>107</c:v>
                </c:pt>
                <c:pt idx="12">
                  <c:v>108</c:v>
                </c:pt>
                <c:pt idx="13">
                  <c:v>109</c:v>
                </c:pt>
                <c:pt idx="14">
                  <c:v>110</c:v>
                </c:pt>
                <c:pt idx="15">
                  <c:v>111</c:v>
                </c:pt>
                <c:pt idx="16">
                  <c:v>112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116</c:v>
                </c:pt>
                <c:pt idx="21">
                  <c:v>117</c:v>
                </c:pt>
                <c:pt idx="22">
                  <c:v>118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122</c:v>
                </c:pt>
                <c:pt idx="27">
                  <c:v>123</c:v>
                </c:pt>
                <c:pt idx="28">
                  <c:v>124</c:v>
                </c:pt>
                <c:pt idx="29">
                  <c:v>125</c:v>
                </c:pt>
                <c:pt idx="30">
                  <c:v>126</c:v>
                </c:pt>
                <c:pt idx="31">
                  <c:v>127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133</c:v>
                </c:pt>
                <c:pt idx="38">
                  <c:v>134</c:v>
                </c:pt>
                <c:pt idx="39">
                  <c:v>135</c:v>
                </c:pt>
                <c:pt idx="40">
                  <c:v>136</c:v>
                </c:pt>
                <c:pt idx="41">
                  <c:v>137</c:v>
                </c:pt>
                <c:pt idx="42">
                  <c:v>138</c:v>
                </c:pt>
                <c:pt idx="43">
                  <c:v>139</c:v>
                </c:pt>
                <c:pt idx="44">
                  <c:v>140</c:v>
                </c:pt>
                <c:pt idx="45">
                  <c:v>141</c:v>
                </c:pt>
                <c:pt idx="46">
                  <c:v>142</c:v>
                </c:pt>
                <c:pt idx="47">
                  <c:v>143</c:v>
                </c:pt>
                <c:pt idx="48">
                  <c:v>144</c:v>
                </c:pt>
                <c:pt idx="49">
                  <c:v>145</c:v>
                </c:pt>
                <c:pt idx="50">
                  <c:v>146</c:v>
                </c:pt>
                <c:pt idx="51">
                  <c:v>147</c:v>
                </c:pt>
                <c:pt idx="52">
                  <c:v>148</c:v>
                </c:pt>
                <c:pt idx="53">
                  <c:v>149</c:v>
                </c:pt>
                <c:pt idx="54">
                  <c:v>150</c:v>
                </c:pt>
                <c:pt idx="55">
                  <c:v>151</c:v>
                </c:pt>
                <c:pt idx="56">
                  <c:v>152</c:v>
                </c:pt>
                <c:pt idx="57">
                  <c:v>153</c:v>
                </c:pt>
                <c:pt idx="58">
                  <c:v>154</c:v>
                </c:pt>
                <c:pt idx="59">
                  <c:v>155</c:v>
                </c:pt>
                <c:pt idx="60">
                  <c:v>156</c:v>
                </c:pt>
                <c:pt idx="61">
                  <c:v>157</c:v>
                </c:pt>
                <c:pt idx="62">
                  <c:v>158</c:v>
                </c:pt>
                <c:pt idx="63">
                  <c:v>159</c:v>
                </c:pt>
                <c:pt idx="64">
                  <c:v>160</c:v>
                </c:pt>
                <c:pt idx="65">
                  <c:v>161</c:v>
                </c:pt>
                <c:pt idx="66">
                  <c:v>162</c:v>
                </c:pt>
                <c:pt idx="67">
                  <c:v>163</c:v>
                </c:pt>
                <c:pt idx="68">
                  <c:v>164</c:v>
                </c:pt>
                <c:pt idx="69">
                  <c:v>165</c:v>
                </c:pt>
                <c:pt idx="70">
                  <c:v>166</c:v>
                </c:pt>
                <c:pt idx="71">
                  <c:v>167</c:v>
                </c:pt>
                <c:pt idx="72">
                  <c:v>168</c:v>
                </c:pt>
                <c:pt idx="73">
                  <c:v>169</c:v>
                </c:pt>
                <c:pt idx="74">
                  <c:v>170</c:v>
                </c:pt>
                <c:pt idx="75">
                  <c:v>171</c:v>
                </c:pt>
                <c:pt idx="76">
                  <c:v>172</c:v>
                </c:pt>
                <c:pt idx="77">
                  <c:v>173</c:v>
                </c:pt>
                <c:pt idx="78">
                  <c:v>174</c:v>
                </c:pt>
                <c:pt idx="79">
                  <c:v>175</c:v>
                </c:pt>
                <c:pt idx="80">
                  <c:v>176</c:v>
                </c:pt>
                <c:pt idx="81">
                  <c:v>177</c:v>
                </c:pt>
                <c:pt idx="82">
                  <c:v>178</c:v>
                </c:pt>
                <c:pt idx="83">
                  <c:v>179</c:v>
                </c:pt>
                <c:pt idx="84">
                  <c:v>180</c:v>
                </c:pt>
                <c:pt idx="85">
                  <c:v>181</c:v>
                </c:pt>
                <c:pt idx="86">
                  <c:v>182</c:v>
                </c:pt>
                <c:pt idx="87">
                  <c:v>183</c:v>
                </c:pt>
                <c:pt idx="88">
                  <c:v>184</c:v>
                </c:pt>
                <c:pt idx="89">
                  <c:v>185</c:v>
                </c:pt>
                <c:pt idx="90">
                  <c:v>186</c:v>
                </c:pt>
                <c:pt idx="91">
                  <c:v>187</c:v>
                </c:pt>
                <c:pt idx="92">
                  <c:v>188</c:v>
                </c:pt>
                <c:pt idx="93">
                  <c:v>189</c:v>
                </c:pt>
                <c:pt idx="94">
                  <c:v>190</c:v>
                </c:pt>
                <c:pt idx="95">
                  <c:v>191</c:v>
                </c:pt>
                <c:pt idx="96">
                  <c:v>192</c:v>
                </c:pt>
                <c:pt idx="97">
                  <c:v>193</c:v>
                </c:pt>
                <c:pt idx="98">
                  <c:v>194</c:v>
                </c:pt>
                <c:pt idx="99">
                  <c:v>195</c:v>
                </c:pt>
                <c:pt idx="100">
                  <c:v>196</c:v>
                </c:pt>
                <c:pt idx="101">
                  <c:v>197</c:v>
                </c:pt>
                <c:pt idx="102">
                  <c:v>198</c:v>
                </c:pt>
                <c:pt idx="103">
                  <c:v>199</c:v>
                </c:pt>
                <c:pt idx="104">
                  <c:v>200</c:v>
                </c:pt>
                <c:pt idx="105">
                  <c:v>201</c:v>
                </c:pt>
                <c:pt idx="106">
                  <c:v>202</c:v>
                </c:pt>
                <c:pt idx="107">
                  <c:v>203</c:v>
                </c:pt>
                <c:pt idx="108">
                  <c:v>204</c:v>
                </c:pt>
                <c:pt idx="109">
                  <c:v>205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210</c:v>
                </c:pt>
                <c:pt idx="115">
                  <c:v>211</c:v>
                </c:pt>
                <c:pt idx="116">
                  <c:v>212</c:v>
                </c:pt>
                <c:pt idx="117">
                  <c:v>213</c:v>
                </c:pt>
                <c:pt idx="118">
                  <c:v>214</c:v>
                </c:pt>
                <c:pt idx="119">
                  <c:v>215</c:v>
                </c:pt>
                <c:pt idx="120">
                  <c:v>216</c:v>
                </c:pt>
                <c:pt idx="121">
                  <c:v>217</c:v>
                </c:pt>
                <c:pt idx="122">
                  <c:v>218</c:v>
                </c:pt>
                <c:pt idx="123">
                  <c:v>219</c:v>
                </c:pt>
                <c:pt idx="124">
                  <c:v>220</c:v>
                </c:pt>
                <c:pt idx="125">
                  <c:v>221</c:v>
                </c:pt>
                <c:pt idx="126">
                  <c:v>222</c:v>
                </c:pt>
                <c:pt idx="127">
                  <c:v>223</c:v>
                </c:pt>
                <c:pt idx="128">
                  <c:v>224</c:v>
                </c:pt>
                <c:pt idx="129">
                  <c:v>225</c:v>
                </c:pt>
                <c:pt idx="130">
                  <c:v>226</c:v>
                </c:pt>
                <c:pt idx="131">
                  <c:v>227</c:v>
                </c:pt>
                <c:pt idx="132">
                  <c:v>228</c:v>
                </c:pt>
                <c:pt idx="133">
                  <c:v>229</c:v>
                </c:pt>
                <c:pt idx="134">
                  <c:v>230</c:v>
                </c:pt>
                <c:pt idx="135">
                  <c:v>231</c:v>
                </c:pt>
                <c:pt idx="136">
                  <c:v>232</c:v>
                </c:pt>
                <c:pt idx="137">
                  <c:v>233</c:v>
                </c:pt>
                <c:pt idx="138">
                  <c:v>234</c:v>
                </c:pt>
                <c:pt idx="139">
                  <c:v>235</c:v>
                </c:pt>
                <c:pt idx="140">
                  <c:v>236</c:v>
                </c:pt>
                <c:pt idx="141">
                  <c:v>237</c:v>
                </c:pt>
                <c:pt idx="142">
                  <c:v>238</c:v>
                </c:pt>
                <c:pt idx="143">
                  <c:v>239</c:v>
                </c:pt>
                <c:pt idx="144">
                  <c:v>240</c:v>
                </c:pt>
                <c:pt idx="145">
                  <c:v>241</c:v>
                </c:pt>
                <c:pt idx="146">
                  <c:v>242</c:v>
                </c:pt>
                <c:pt idx="147">
                  <c:v>243</c:v>
                </c:pt>
                <c:pt idx="148">
                  <c:v>244</c:v>
                </c:pt>
                <c:pt idx="149">
                  <c:v>245</c:v>
                </c:pt>
                <c:pt idx="150">
                  <c:v>246</c:v>
                </c:pt>
                <c:pt idx="151">
                  <c:v>247</c:v>
                </c:pt>
                <c:pt idx="152">
                  <c:v>248</c:v>
                </c:pt>
                <c:pt idx="153">
                  <c:v>249</c:v>
                </c:pt>
                <c:pt idx="154">
                  <c:v>250</c:v>
                </c:pt>
                <c:pt idx="155">
                  <c:v>251</c:v>
                </c:pt>
                <c:pt idx="156">
                  <c:v>252</c:v>
                </c:pt>
                <c:pt idx="157">
                  <c:v>253</c:v>
                </c:pt>
                <c:pt idx="158">
                  <c:v>254</c:v>
                </c:pt>
                <c:pt idx="159">
                  <c:v>255</c:v>
                </c:pt>
                <c:pt idx="160">
                  <c:v>256</c:v>
                </c:pt>
                <c:pt idx="161">
                  <c:v>257</c:v>
                </c:pt>
                <c:pt idx="162">
                  <c:v>258</c:v>
                </c:pt>
                <c:pt idx="163">
                  <c:v>259</c:v>
                </c:pt>
                <c:pt idx="164">
                  <c:v>260</c:v>
                </c:pt>
                <c:pt idx="165">
                  <c:v>261</c:v>
                </c:pt>
                <c:pt idx="166">
                  <c:v>262</c:v>
                </c:pt>
                <c:pt idx="167">
                  <c:v>263</c:v>
                </c:pt>
                <c:pt idx="168">
                  <c:v>264</c:v>
                </c:pt>
                <c:pt idx="169">
                  <c:v>265</c:v>
                </c:pt>
                <c:pt idx="170">
                  <c:v>266</c:v>
                </c:pt>
                <c:pt idx="171">
                  <c:v>267</c:v>
                </c:pt>
                <c:pt idx="172">
                  <c:v>268</c:v>
                </c:pt>
                <c:pt idx="173">
                  <c:v>269</c:v>
                </c:pt>
                <c:pt idx="174">
                  <c:v>270</c:v>
                </c:pt>
                <c:pt idx="175">
                  <c:v>271</c:v>
                </c:pt>
                <c:pt idx="176">
                  <c:v>272</c:v>
                </c:pt>
                <c:pt idx="177">
                  <c:v>273</c:v>
                </c:pt>
                <c:pt idx="178">
                  <c:v>274</c:v>
                </c:pt>
                <c:pt idx="179">
                  <c:v>275</c:v>
                </c:pt>
                <c:pt idx="180">
                  <c:v>276</c:v>
                </c:pt>
                <c:pt idx="181">
                  <c:v>277</c:v>
                </c:pt>
                <c:pt idx="182">
                  <c:v>278</c:v>
                </c:pt>
                <c:pt idx="183">
                  <c:v>279</c:v>
                </c:pt>
                <c:pt idx="184">
                  <c:v>280</c:v>
                </c:pt>
                <c:pt idx="185">
                  <c:v>281</c:v>
                </c:pt>
                <c:pt idx="186">
                  <c:v>282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286</c:v>
                </c:pt>
                <c:pt idx="191">
                  <c:v>287</c:v>
                </c:pt>
                <c:pt idx="192">
                  <c:v>288</c:v>
                </c:pt>
                <c:pt idx="193">
                  <c:v>289</c:v>
                </c:pt>
              </c:numCache>
            </c:numRef>
          </c:cat>
          <c:val>
            <c:numRef>
              <c:f>K5_top100gt2nas_top10!$C$2:$C$195</c:f>
              <c:numCache>
                <c:formatCode>General</c:formatCode>
                <c:ptCount val="194"/>
                <c:pt idx="0">
                  <c:v>3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88</c:v>
                </c:pt>
                <c:pt idx="5">
                  <c:v>169</c:v>
                </c:pt>
                <c:pt idx="6">
                  <c:v>26</c:v>
                </c:pt>
                <c:pt idx="7">
                  <c:v>24</c:v>
                </c:pt>
                <c:pt idx="8">
                  <c:v>7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  <c:pt idx="12">
                  <c:v>74</c:v>
                </c:pt>
                <c:pt idx="13">
                  <c:v>1</c:v>
                </c:pt>
                <c:pt idx="14">
                  <c:v>165</c:v>
                </c:pt>
                <c:pt idx="15">
                  <c:v>14</c:v>
                </c:pt>
                <c:pt idx="16">
                  <c:v>152</c:v>
                </c:pt>
                <c:pt idx="17">
                  <c:v>21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7</c:v>
                </c:pt>
                <c:pt idx="27">
                  <c:v>22</c:v>
                </c:pt>
                <c:pt idx="28">
                  <c:v>10</c:v>
                </c:pt>
                <c:pt idx="29">
                  <c:v>1</c:v>
                </c:pt>
                <c:pt idx="30">
                  <c:v>15</c:v>
                </c:pt>
                <c:pt idx="31">
                  <c:v>0</c:v>
                </c:pt>
                <c:pt idx="32">
                  <c:v>10</c:v>
                </c:pt>
                <c:pt idx="33">
                  <c:v>1</c:v>
                </c:pt>
                <c:pt idx="34">
                  <c:v>2</c:v>
                </c:pt>
                <c:pt idx="35">
                  <c:v>92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4</c:v>
                </c:pt>
                <c:pt idx="41">
                  <c:v>94</c:v>
                </c:pt>
                <c:pt idx="42">
                  <c:v>1</c:v>
                </c:pt>
                <c:pt idx="43">
                  <c:v>1</c:v>
                </c:pt>
                <c:pt idx="44">
                  <c:v>66</c:v>
                </c:pt>
                <c:pt idx="45">
                  <c:v>3</c:v>
                </c:pt>
                <c:pt idx="46">
                  <c:v>23</c:v>
                </c:pt>
                <c:pt idx="47">
                  <c:v>17</c:v>
                </c:pt>
                <c:pt idx="48">
                  <c:v>12</c:v>
                </c:pt>
                <c:pt idx="49">
                  <c:v>0</c:v>
                </c:pt>
                <c:pt idx="50">
                  <c:v>151</c:v>
                </c:pt>
                <c:pt idx="51">
                  <c:v>17</c:v>
                </c:pt>
                <c:pt idx="52">
                  <c:v>2</c:v>
                </c:pt>
                <c:pt idx="53">
                  <c:v>11</c:v>
                </c:pt>
                <c:pt idx="54">
                  <c:v>30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1</c:v>
                </c:pt>
                <c:pt idx="64">
                  <c:v>9</c:v>
                </c:pt>
                <c:pt idx="65">
                  <c:v>0</c:v>
                </c:pt>
                <c:pt idx="66">
                  <c:v>20</c:v>
                </c:pt>
                <c:pt idx="67">
                  <c:v>3</c:v>
                </c:pt>
                <c:pt idx="68">
                  <c:v>1</c:v>
                </c:pt>
                <c:pt idx="69">
                  <c:v>26</c:v>
                </c:pt>
                <c:pt idx="70">
                  <c:v>14</c:v>
                </c:pt>
                <c:pt idx="71">
                  <c:v>0</c:v>
                </c:pt>
                <c:pt idx="72">
                  <c:v>14</c:v>
                </c:pt>
                <c:pt idx="73">
                  <c:v>33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10</c:v>
                </c:pt>
                <c:pt idx="86">
                  <c:v>2</c:v>
                </c:pt>
                <c:pt idx="87">
                  <c:v>6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16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1</c:v>
                </c:pt>
                <c:pt idx="102">
                  <c:v>8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14</c:v>
                </c:pt>
                <c:pt idx="110">
                  <c:v>0</c:v>
                </c:pt>
                <c:pt idx="111">
                  <c:v>1</c:v>
                </c:pt>
                <c:pt idx="112">
                  <c:v>6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13</c:v>
                </c:pt>
                <c:pt idx="125">
                  <c:v>0</c:v>
                </c:pt>
                <c:pt idx="126">
                  <c:v>20</c:v>
                </c:pt>
                <c:pt idx="127">
                  <c:v>2</c:v>
                </c:pt>
                <c:pt idx="128">
                  <c:v>0</c:v>
                </c:pt>
                <c:pt idx="129">
                  <c:v>8</c:v>
                </c:pt>
                <c:pt idx="130">
                  <c:v>2</c:v>
                </c:pt>
                <c:pt idx="131">
                  <c:v>0</c:v>
                </c:pt>
                <c:pt idx="132">
                  <c:v>0</c:v>
                </c:pt>
                <c:pt idx="133">
                  <c:v>17</c:v>
                </c:pt>
                <c:pt idx="134">
                  <c:v>3</c:v>
                </c:pt>
                <c:pt idx="135">
                  <c:v>1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9</c:v>
                </c:pt>
                <c:pt idx="144">
                  <c:v>5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2</c:v>
                </c:pt>
                <c:pt idx="149">
                  <c:v>4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2</c:v>
                </c:pt>
                <c:pt idx="154">
                  <c:v>0</c:v>
                </c:pt>
                <c:pt idx="155">
                  <c:v>15</c:v>
                </c:pt>
                <c:pt idx="156">
                  <c:v>1</c:v>
                </c:pt>
                <c:pt idx="157">
                  <c:v>0</c:v>
                </c:pt>
                <c:pt idx="158">
                  <c:v>7</c:v>
                </c:pt>
                <c:pt idx="159">
                  <c:v>0</c:v>
                </c:pt>
                <c:pt idx="160">
                  <c:v>2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2</c:v>
                </c:pt>
                <c:pt idx="168">
                  <c:v>7</c:v>
                </c:pt>
                <c:pt idx="169">
                  <c:v>2</c:v>
                </c:pt>
                <c:pt idx="170">
                  <c:v>0</c:v>
                </c:pt>
                <c:pt idx="171">
                  <c:v>164</c:v>
                </c:pt>
                <c:pt idx="172">
                  <c:v>24</c:v>
                </c:pt>
                <c:pt idx="173">
                  <c:v>0</c:v>
                </c:pt>
                <c:pt idx="174">
                  <c:v>1</c:v>
                </c:pt>
                <c:pt idx="175">
                  <c:v>63</c:v>
                </c:pt>
                <c:pt idx="176">
                  <c:v>1</c:v>
                </c:pt>
                <c:pt idx="177">
                  <c:v>1</c:v>
                </c:pt>
                <c:pt idx="178">
                  <c:v>0</c:v>
                </c:pt>
                <c:pt idx="179">
                  <c:v>2</c:v>
                </c:pt>
                <c:pt idx="180">
                  <c:v>1</c:v>
                </c:pt>
                <c:pt idx="181">
                  <c:v>12</c:v>
                </c:pt>
                <c:pt idx="182">
                  <c:v>0</c:v>
                </c:pt>
                <c:pt idx="183">
                  <c:v>19</c:v>
                </c:pt>
                <c:pt idx="184">
                  <c:v>0</c:v>
                </c:pt>
                <c:pt idx="185">
                  <c:v>9</c:v>
                </c:pt>
                <c:pt idx="186">
                  <c:v>0</c:v>
                </c:pt>
                <c:pt idx="187">
                  <c:v>1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</c:numCache>
            </c:numRef>
          </c:val>
        </c:ser>
        <c:ser>
          <c:idx val="2"/>
          <c:order val="1"/>
          <c:tx>
            <c:v>Interesting Region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B050"/>
              </a:solidFill>
              <a:ln w="9525">
                <a:noFill/>
              </a:ln>
            </c:spPr>
          </c:marker>
          <c:cat>
            <c:numRef>
              <c:f>K5_top100gt2nas_top10!$A$2:$A$195</c:f>
              <c:numCache>
                <c:formatCode>General</c:formatCode>
                <c:ptCount val="19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106</c:v>
                </c:pt>
                <c:pt idx="11">
                  <c:v>107</c:v>
                </c:pt>
                <c:pt idx="12">
                  <c:v>108</c:v>
                </c:pt>
                <c:pt idx="13">
                  <c:v>109</c:v>
                </c:pt>
                <c:pt idx="14">
                  <c:v>110</c:v>
                </c:pt>
                <c:pt idx="15">
                  <c:v>111</c:v>
                </c:pt>
                <c:pt idx="16">
                  <c:v>112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116</c:v>
                </c:pt>
                <c:pt idx="21">
                  <c:v>117</c:v>
                </c:pt>
                <c:pt idx="22">
                  <c:v>118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122</c:v>
                </c:pt>
                <c:pt idx="27">
                  <c:v>123</c:v>
                </c:pt>
                <c:pt idx="28">
                  <c:v>124</c:v>
                </c:pt>
                <c:pt idx="29">
                  <c:v>125</c:v>
                </c:pt>
                <c:pt idx="30">
                  <c:v>126</c:v>
                </c:pt>
                <c:pt idx="31">
                  <c:v>127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133</c:v>
                </c:pt>
                <c:pt idx="38">
                  <c:v>134</c:v>
                </c:pt>
                <c:pt idx="39">
                  <c:v>135</c:v>
                </c:pt>
                <c:pt idx="40">
                  <c:v>136</c:v>
                </c:pt>
                <c:pt idx="41">
                  <c:v>137</c:v>
                </c:pt>
                <c:pt idx="42">
                  <c:v>138</c:v>
                </c:pt>
                <c:pt idx="43">
                  <c:v>139</c:v>
                </c:pt>
                <c:pt idx="44">
                  <c:v>140</c:v>
                </c:pt>
                <c:pt idx="45">
                  <c:v>141</c:v>
                </c:pt>
                <c:pt idx="46">
                  <c:v>142</c:v>
                </c:pt>
                <c:pt idx="47">
                  <c:v>143</c:v>
                </c:pt>
                <c:pt idx="48">
                  <c:v>144</c:v>
                </c:pt>
                <c:pt idx="49">
                  <c:v>145</c:v>
                </c:pt>
                <c:pt idx="50">
                  <c:v>146</c:v>
                </c:pt>
                <c:pt idx="51">
                  <c:v>147</c:v>
                </c:pt>
                <c:pt idx="52">
                  <c:v>148</c:v>
                </c:pt>
                <c:pt idx="53">
                  <c:v>149</c:v>
                </c:pt>
                <c:pt idx="54">
                  <c:v>150</c:v>
                </c:pt>
                <c:pt idx="55">
                  <c:v>151</c:v>
                </c:pt>
                <c:pt idx="56">
                  <c:v>152</c:v>
                </c:pt>
                <c:pt idx="57">
                  <c:v>153</c:v>
                </c:pt>
                <c:pt idx="58">
                  <c:v>154</c:v>
                </c:pt>
                <c:pt idx="59">
                  <c:v>155</c:v>
                </c:pt>
                <c:pt idx="60">
                  <c:v>156</c:v>
                </c:pt>
                <c:pt idx="61">
                  <c:v>157</c:v>
                </c:pt>
                <c:pt idx="62">
                  <c:v>158</c:v>
                </c:pt>
                <c:pt idx="63">
                  <c:v>159</c:v>
                </c:pt>
                <c:pt idx="64">
                  <c:v>160</c:v>
                </c:pt>
                <c:pt idx="65">
                  <c:v>161</c:v>
                </c:pt>
                <c:pt idx="66">
                  <c:v>162</c:v>
                </c:pt>
                <c:pt idx="67">
                  <c:v>163</c:v>
                </c:pt>
                <c:pt idx="68">
                  <c:v>164</c:v>
                </c:pt>
                <c:pt idx="69">
                  <c:v>165</c:v>
                </c:pt>
                <c:pt idx="70">
                  <c:v>166</c:v>
                </c:pt>
                <c:pt idx="71">
                  <c:v>167</c:v>
                </c:pt>
                <c:pt idx="72">
                  <c:v>168</c:v>
                </c:pt>
                <c:pt idx="73">
                  <c:v>169</c:v>
                </c:pt>
                <c:pt idx="74">
                  <c:v>170</c:v>
                </c:pt>
                <c:pt idx="75">
                  <c:v>171</c:v>
                </c:pt>
                <c:pt idx="76">
                  <c:v>172</c:v>
                </c:pt>
                <c:pt idx="77">
                  <c:v>173</c:v>
                </c:pt>
                <c:pt idx="78">
                  <c:v>174</c:v>
                </c:pt>
                <c:pt idx="79">
                  <c:v>175</c:v>
                </c:pt>
                <c:pt idx="80">
                  <c:v>176</c:v>
                </c:pt>
                <c:pt idx="81">
                  <c:v>177</c:v>
                </c:pt>
                <c:pt idx="82">
                  <c:v>178</c:v>
                </c:pt>
                <c:pt idx="83">
                  <c:v>179</c:v>
                </c:pt>
                <c:pt idx="84">
                  <c:v>180</c:v>
                </c:pt>
                <c:pt idx="85">
                  <c:v>181</c:v>
                </c:pt>
                <c:pt idx="86">
                  <c:v>182</c:v>
                </c:pt>
                <c:pt idx="87">
                  <c:v>183</c:v>
                </c:pt>
                <c:pt idx="88">
                  <c:v>184</c:v>
                </c:pt>
                <c:pt idx="89">
                  <c:v>185</c:v>
                </c:pt>
                <c:pt idx="90">
                  <c:v>186</c:v>
                </c:pt>
                <c:pt idx="91">
                  <c:v>187</c:v>
                </c:pt>
                <c:pt idx="92">
                  <c:v>188</c:v>
                </c:pt>
                <c:pt idx="93">
                  <c:v>189</c:v>
                </c:pt>
                <c:pt idx="94">
                  <c:v>190</c:v>
                </c:pt>
                <c:pt idx="95">
                  <c:v>191</c:v>
                </c:pt>
                <c:pt idx="96">
                  <c:v>192</c:v>
                </c:pt>
                <c:pt idx="97">
                  <c:v>193</c:v>
                </c:pt>
                <c:pt idx="98">
                  <c:v>194</c:v>
                </c:pt>
                <c:pt idx="99">
                  <c:v>195</c:v>
                </c:pt>
                <c:pt idx="100">
                  <c:v>196</c:v>
                </c:pt>
                <c:pt idx="101">
                  <c:v>197</c:v>
                </c:pt>
                <c:pt idx="102">
                  <c:v>198</c:v>
                </c:pt>
                <c:pt idx="103">
                  <c:v>199</c:v>
                </c:pt>
                <c:pt idx="104">
                  <c:v>200</c:v>
                </c:pt>
                <c:pt idx="105">
                  <c:v>201</c:v>
                </c:pt>
                <c:pt idx="106">
                  <c:v>202</c:v>
                </c:pt>
                <c:pt idx="107">
                  <c:v>203</c:v>
                </c:pt>
                <c:pt idx="108">
                  <c:v>204</c:v>
                </c:pt>
                <c:pt idx="109">
                  <c:v>205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210</c:v>
                </c:pt>
                <c:pt idx="115">
                  <c:v>211</c:v>
                </c:pt>
                <c:pt idx="116">
                  <c:v>212</c:v>
                </c:pt>
                <c:pt idx="117">
                  <c:v>213</c:v>
                </c:pt>
                <c:pt idx="118">
                  <c:v>214</c:v>
                </c:pt>
                <c:pt idx="119">
                  <c:v>215</c:v>
                </c:pt>
                <c:pt idx="120">
                  <c:v>216</c:v>
                </c:pt>
                <c:pt idx="121">
                  <c:v>217</c:v>
                </c:pt>
                <c:pt idx="122">
                  <c:v>218</c:v>
                </c:pt>
                <c:pt idx="123">
                  <c:v>219</c:v>
                </c:pt>
                <c:pt idx="124">
                  <c:v>220</c:v>
                </c:pt>
                <c:pt idx="125">
                  <c:v>221</c:v>
                </c:pt>
                <c:pt idx="126">
                  <c:v>222</c:v>
                </c:pt>
                <c:pt idx="127">
                  <c:v>223</c:v>
                </c:pt>
                <c:pt idx="128">
                  <c:v>224</c:v>
                </c:pt>
                <c:pt idx="129">
                  <c:v>225</c:v>
                </c:pt>
                <c:pt idx="130">
                  <c:v>226</c:v>
                </c:pt>
                <c:pt idx="131">
                  <c:v>227</c:v>
                </c:pt>
                <c:pt idx="132">
                  <c:v>228</c:v>
                </c:pt>
                <c:pt idx="133">
                  <c:v>229</c:v>
                </c:pt>
                <c:pt idx="134">
                  <c:v>230</c:v>
                </c:pt>
                <c:pt idx="135">
                  <c:v>231</c:v>
                </c:pt>
                <c:pt idx="136">
                  <c:v>232</c:v>
                </c:pt>
                <c:pt idx="137">
                  <c:v>233</c:v>
                </c:pt>
                <c:pt idx="138">
                  <c:v>234</c:v>
                </c:pt>
                <c:pt idx="139">
                  <c:v>235</c:v>
                </c:pt>
                <c:pt idx="140">
                  <c:v>236</c:v>
                </c:pt>
                <c:pt idx="141">
                  <c:v>237</c:v>
                </c:pt>
                <c:pt idx="142">
                  <c:v>238</c:v>
                </c:pt>
                <c:pt idx="143">
                  <c:v>239</c:v>
                </c:pt>
                <c:pt idx="144">
                  <c:v>240</c:v>
                </c:pt>
                <c:pt idx="145">
                  <c:v>241</c:v>
                </c:pt>
                <c:pt idx="146">
                  <c:v>242</c:v>
                </c:pt>
                <c:pt idx="147">
                  <c:v>243</c:v>
                </c:pt>
                <c:pt idx="148">
                  <c:v>244</c:v>
                </c:pt>
                <c:pt idx="149">
                  <c:v>245</c:v>
                </c:pt>
                <c:pt idx="150">
                  <c:v>246</c:v>
                </c:pt>
                <c:pt idx="151">
                  <c:v>247</c:v>
                </c:pt>
                <c:pt idx="152">
                  <c:v>248</c:v>
                </c:pt>
                <c:pt idx="153">
                  <c:v>249</c:v>
                </c:pt>
                <c:pt idx="154">
                  <c:v>250</c:v>
                </c:pt>
                <c:pt idx="155">
                  <c:v>251</c:v>
                </c:pt>
                <c:pt idx="156">
                  <c:v>252</c:v>
                </c:pt>
                <c:pt idx="157">
                  <c:v>253</c:v>
                </c:pt>
                <c:pt idx="158">
                  <c:v>254</c:v>
                </c:pt>
                <c:pt idx="159">
                  <c:v>255</c:v>
                </c:pt>
                <c:pt idx="160">
                  <c:v>256</c:v>
                </c:pt>
                <c:pt idx="161">
                  <c:v>257</c:v>
                </c:pt>
                <c:pt idx="162">
                  <c:v>258</c:v>
                </c:pt>
                <c:pt idx="163">
                  <c:v>259</c:v>
                </c:pt>
                <c:pt idx="164">
                  <c:v>260</c:v>
                </c:pt>
                <c:pt idx="165">
                  <c:v>261</c:v>
                </c:pt>
                <c:pt idx="166">
                  <c:v>262</c:v>
                </c:pt>
                <c:pt idx="167">
                  <c:v>263</c:v>
                </c:pt>
                <c:pt idx="168">
                  <c:v>264</c:v>
                </c:pt>
                <c:pt idx="169">
                  <c:v>265</c:v>
                </c:pt>
                <c:pt idx="170">
                  <c:v>266</c:v>
                </c:pt>
                <c:pt idx="171">
                  <c:v>267</c:v>
                </c:pt>
                <c:pt idx="172">
                  <c:v>268</c:v>
                </c:pt>
                <c:pt idx="173">
                  <c:v>269</c:v>
                </c:pt>
                <c:pt idx="174">
                  <c:v>270</c:v>
                </c:pt>
                <c:pt idx="175">
                  <c:v>271</c:v>
                </c:pt>
                <c:pt idx="176">
                  <c:v>272</c:v>
                </c:pt>
                <c:pt idx="177">
                  <c:v>273</c:v>
                </c:pt>
                <c:pt idx="178">
                  <c:v>274</c:v>
                </c:pt>
                <c:pt idx="179">
                  <c:v>275</c:v>
                </c:pt>
                <c:pt idx="180">
                  <c:v>276</c:v>
                </c:pt>
                <c:pt idx="181">
                  <c:v>277</c:v>
                </c:pt>
                <c:pt idx="182">
                  <c:v>278</c:v>
                </c:pt>
                <c:pt idx="183">
                  <c:v>279</c:v>
                </c:pt>
                <c:pt idx="184">
                  <c:v>280</c:v>
                </c:pt>
                <c:pt idx="185">
                  <c:v>281</c:v>
                </c:pt>
                <c:pt idx="186">
                  <c:v>282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286</c:v>
                </c:pt>
                <c:pt idx="191">
                  <c:v>287</c:v>
                </c:pt>
                <c:pt idx="192">
                  <c:v>288</c:v>
                </c:pt>
                <c:pt idx="193">
                  <c:v>289</c:v>
                </c:pt>
              </c:numCache>
            </c:numRef>
          </c:cat>
          <c:val>
            <c:numRef>
              <c:f>K5_top100gt2nas_top10!$L$2:$L$195</c:f>
              <c:numCache>
                <c:formatCode>General</c:formatCode>
                <c:ptCount val="19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-500</c:v>
                </c:pt>
                <c:pt idx="18">
                  <c:v>-500</c:v>
                </c:pt>
                <c:pt idx="19">
                  <c:v>-500</c:v>
                </c:pt>
                <c:pt idx="20">
                  <c:v>-500</c:v>
                </c:pt>
                <c:pt idx="21">
                  <c:v>-500</c:v>
                </c:pt>
                <c:pt idx="22">
                  <c:v>-500</c:v>
                </c:pt>
                <c:pt idx="23">
                  <c:v>-500</c:v>
                </c:pt>
                <c:pt idx="24">
                  <c:v>-500</c:v>
                </c:pt>
                <c:pt idx="25">
                  <c:v>-500</c:v>
                </c:pt>
                <c:pt idx="26">
                  <c:v>-500</c:v>
                </c:pt>
                <c:pt idx="27">
                  <c:v>-500</c:v>
                </c:pt>
                <c:pt idx="28">
                  <c:v>-500</c:v>
                </c:pt>
                <c:pt idx="29">
                  <c:v>-500</c:v>
                </c:pt>
                <c:pt idx="30">
                  <c:v>-500</c:v>
                </c:pt>
                <c:pt idx="31">
                  <c:v>-500</c:v>
                </c:pt>
                <c:pt idx="32">
                  <c:v>-500</c:v>
                </c:pt>
                <c:pt idx="33">
                  <c:v>-500</c:v>
                </c:pt>
                <c:pt idx="34">
                  <c:v>-500</c:v>
                </c:pt>
                <c:pt idx="35">
                  <c:v>-500</c:v>
                </c:pt>
                <c:pt idx="36">
                  <c:v>-500</c:v>
                </c:pt>
                <c:pt idx="37">
                  <c:v>-500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-500</c:v>
                </c:pt>
                <c:pt idx="49">
                  <c:v>-500</c:v>
                </c:pt>
                <c:pt idx="50">
                  <c:v>-500</c:v>
                </c:pt>
                <c:pt idx="51">
                  <c:v>-500</c:v>
                </c:pt>
                <c:pt idx="52">
                  <c:v>-500</c:v>
                </c:pt>
                <c:pt idx="53">
                  <c:v>-500</c:v>
                </c:pt>
                <c:pt idx="54">
                  <c:v>-500</c:v>
                </c:pt>
                <c:pt idx="55">
                  <c:v>-500</c:v>
                </c:pt>
                <c:pt idx="56">
                  <c:v>-500</c:v>
                </c:pt>
                <c:pt idx="57">
                  <c:v>-500</c:v>
                </c:pt>
                <c:pt idx="58">
                  <c:v>-500</c:v>
                </c:pt>
                <c:pt idx="59">
                  <c:v>-500</c:v>
                </c:pt>
                <c:pt idx="60">
                  <c:v>-500</c:v>
                </c:pt>
                <c:pt idx="61">
                  <c:v>-500</c:v>
                </c:pt>
                <c:pt idx="62">
                  <c:v>-500</c:v>
                </c:pt>
                <c:pt idx="63">
                  <c:v>-500</c:v>
                </c:pt>
                <c:pt idx="64">
                  <c:v>-500</c:v>
                </c:pt>
                <c:pt idx="65">
                  <c:v>-500</c:v>
                </c:pt>
                <c:pt idx="66">
                  <c:v>-500</c:v>
                </c:pt>
                <c:pt idx="67">
                  <c:v>-500</c:v>
                </c:pt>
                <c:pt idx="68">
                  <c:v>-500</c:v>
                </c:pt>
                <c:pt idx="69">
                  <c:v>-500</c:v>
                </c:pt>
                <c:pt idx="70">
                  <c:v>-500</c:v>
                </c:pt>
                <c:pt idx="71">
                  <c:v>-500</c:v>
                </c:pt>
                <c:pt idx="72">
                  <c:v>-500</c:v>
                </c:pt>
                <c:pt idx="73">
                  <c:v>-500</c:v>
                </c:pt>
                <c:pt idx="74">
                  <c:v>-500</c:v>
                </c:pt>
                <c:pt idx="75">
                  <c:v>-500</c:v>
                </c:pt>
                <c:pt idx="76">
                  <c:v>-500</c:v>
                </c:pt>
                <c:pt idx="77">
                  <c:v>-500</c:v>
                </c:pt>
                <c:pt idx="78">
                  <c:v>-500</c:v>
                </c:pt>
                <c:pt idx="79">
                  <c:v>-500</c:v>
                </c:pt>
                <c:pt idx="80">
                  <c:v>-500</c:v>
                </c:pt>
                <c:pt idx="81">
                  <c:v>-500</c:v>
                </c:pt>
                <c:pt idx="82">
                  <c:v>-500</c:v>
                </c:pt>
                <c:pt idx="83">
                  <c:v>-500</c:v>
                </c:pt>
                <c:pt idx="84">
                  <c:v>-500</c:v>
                </c:pt>
                <c:pt idx="85">
                  <c:v>-500</c:v>
                </c:pt>
                <c:pt idx="86">
                  <c:v>-500</c:v>
                </c:pt>
                <c:pt idx="87">
                  <c:v>-500</c:v>
                </c:pt>
                <c:pt idx="88">
                  <c:v>-500</c:v>
                </c:pt>
                <c:pt idx="89">
                  <c:v>-500</c:v>
                </c:pt>
                <c:pt idx="90">
                  <c:v>-500</c:v>
                </c:pt>
                <c:pt idx="91">
                  <c:v>-500</c:v>
                </c:pt>
                <c:pt idx="92">
                  <c:v>-500</c:v>
                </c:pt>
                <c:pt idx="93">
                  <c:v>-500</c:v>
                </c:pt>
                <c:pt idx="94">
                  <c:v>-500</c:v>
                </c:pt>
                <c:pt idx="95">
                  <c:v>-500</c:v>
                </c:pt>
                <c:pt idx="96">
                  <c:v>-500</c:v>
                </c:pt>
                <c:pt idx="97">
                  <c:v>-500</c:v>
                </c:pt>
                <c:pt idx="98">
                  <c:v>-500</c:v>
                </c:pt>
                <c:pt idx="99">
                  <c:v>-500</c:v>
                </c:pt>
                <c:pt idx="100">
                  <c:v>-500</c:v>
                </c:pt>
                <c:pt idx="101">
                  <c:v>-500</c:v>
                </c:pt>
                <c:pt idx="102">
                  <c:v>-500</c:v>
                </c:pt>
                <c:pt idx="103">
                  <c:v>-500</c:v>
                </c:pt>
                <c:pt idx="104">
                  <c:v>-500</c:v>
                </c:pt>
                <c:pt idx="105">
                  <c:v>-500</c:v>
                </c:pt>
                <c:pt idx="106">
                  <c:v>-500</c:v>
                </c:pt>
                <c:pt idx="107">
                  <c:v>-500</c:v>
                </c:pt>
                <c:pt idx="108">
                  <c:v>-500</c:v>
                </c:pt>
                <c:pt idx="109">
                  <c:v>-500</c:v>
                </c:pt>
                <c:pt idx="110">
                  <c:v>-500</c:v>
                </c:pt>
                <c:pt idx="111">
                  <c:v>-500</c:v>
                </c:pt>
                <c:pt idx="112">
                  <c:v>-500</c:v>
                </c:pt>
                <c:pt idx="113">
                  <c:v>-500</c:v>
                </c:pt>
                <c:pt idx="114">
                  <c:v>-500</c:v>
                </c:pt>
                <c:pt idx="115">
                  <c:v>-500</c:v>
                </c:pt>
                <c:pt idx="116">
                  <c:v>-500</c:v>
                </c:pt>
                <c:pt idx="117">
                  <c:v>-500</c:v>
                </c:pt>
                <c:pt idx="118">
                  <c:v>-500</c:v>
                </c:pt>
                <c:pt idx="119">
                  <c:v>-500</c:v>
                </c:pt>
                <c:pt idx="120">
                  <c:v>-500</c:v>
                </c:pt>
                <c:pt idx="121">
                  <c:v>-500</c:v>
                </c:pt>
                <c:pt idx="122">
                  <c:v>-500</c:v>
                </c:pt>
                <c:pt idx="123">
                  <c:v>-500</c:v>
                </c:pt>
                <c:pt idx="124">
                  <c:v>-500</c:v>
                </c:pt>
                <c:pt idx="125">
                  <c:v>-500</c:v>
                </c:pt>
                <c:pt idx="126">
                  <c:v>-500</c:v>
                </c:pt>
                <c:pt idx="127">
                  <c:v>-500</c:v>
                </c:pt>
                <c:pt idx="128">
                  <c:v>-500</c:v>
                </c:pt>
                <c:pt idx="129">
                  <c:v>-500</c:v>
                </c:pt>
                <c:pt idx="130">
                  <c:v>-500</c:v>
                </c:pt>
                <c:pt idx="131">
                  <c:v>-500</c:v>
                </c:pt>
                <c:pt idx="132">
                  <c:v>-500</c:v>
                </c:pt>
                <c:pt idx="133">
                  <c:v>-500</c:v>
                </c:pt>
                <c:pt idx="134">
                  <c:v>-500</c:v>
                </c:pt>
                <c:pt idx="135">
                  <c:v>-500</c:v>
                </c:pt>
                <c:pt idx="136">
                  <c:v>-500</c:v>
                </c:pt>
                <c:pt idx="137">
                  <c:v>-500</c:v>
                </c:pt>
                <c:pt idx="138">
                  <c:v>-500</c:v>
                </c:pt>
                <c:pt idx="139">
                  <c:v>-500</c:v>
                </c:pt>
                <c:pt idx="140">
                  <c:v>-500</c:v>
                </c:pt>
                <c:pt idx="141">
                  <c:v>-500</c:v>
                </c:pt>
                <c:pt idx="142">
                  <c:v>-500</c:v>
                </c:pt>
                <c:pt idx="143">
                  <c:v>-500</c:v>
                </c:pt>
                <c:pt idx="144">
                  <c:v>-500</c:v>
                </c:pt>
                <c:pt idx="145">
                  <c:v>-500</c:v>
                </c:pt>
                <c:pt idx="146">
                  <c:v>-500</c:v>
                </c:pt>
                <c:pt idx="147">
                  <c:v>-500</c:v>
                </c:pt>
                <c:pt idx="148">
                  <c:v>-500</c:v>
                </c:pt>
                <c:pt idx="149">
                  <c:v>-500</c:v>
                </c:pt>
                <c:pt idx="150">
                  <c:v>-500</c:v>
                </c:pt>
                <c:pt idx="151">
                  <c:v>-500</c:v>
                </c:pt>
                <c:pt idx="152">
                  <c:v>-500</c:v>
                </c:pt>
                <c:pt idx="153">
                  <c:v>-500</c:v>
                </c:pt>
                <c:pt idx="154">
                  <c:v>-500</c:v>
                </c:pt>
                <c:pt idx="155">
                  <c:v>-500</c:v>
                </c:pt>
                <c:pt idx="156">
                  <c:v>-500</c:v>
                </c:pt>
                <c:pt idx="157">
                  <c:v>-500</c:v>
                </c:pt>
                <c:pt idx="158">
                  <c:v>-500</c:v>
                </c:pt>
                <c:pt idx="159">
                  <c:v>-500</c:v>
                </c:pt>
                <c:pt idx="160">
                  <c:v>-500</c:v>
                </c:pt>
                <c:pt idx="161">
                  <c:v>-500</c:v>
                </c:pt>
                <c:pt idx="162">
                  <c:v>-500</c:v>
                </c:pt>
                <c:pt idx="163">
                  <c:v>-500</c:v>
                </c:pt>
                <c:pt idx="164">
                  <c:v>-500</c:v>
                </c:pt>
                <c:pt idx="165">
                  <c:v>-500</c:v>
                </c:pt>
                <c:pt idx="166">
                  <c:v>-500</c:v>
                </c:pt>
                <c:pt idx="167">
                  <c:v>-500</c:v>
                </c:pt>
                <c:pt idx="168">
                  <c:v>-500</c:v>
                </c:pt>
                <c:pt idx="169">
                  <c:v>-500</c:v>
                </c:pt>
                <c:pt idx="170">
                  <c:v>-500</c:v>
                </c:pt>
                <c:pt idx="171">
                  <c:v>-500</c:v>
                </c:pt>
                <c:pt idx="172">
                  <c:v>-500</c:v>
                </c:pt>
                <c:pt idx="173">
                  <c:v>-500</c:v>
                </c:pt>
                <c:pt idx="174">
                  <c:v>-500</c:v>
                </c:pt>
                <c:pt idx="175">
                  <c:v>-500</c:v>
                </c:pt>
                <c:pt idx="176">
                  <c:v>-500</c:v>
                </c:pt>
                <c:pt idx="177">
                  <c:v>-500</c:v>
                </c:pt>
                <c:pt idx="178">
                  <c:v>-500</c:v>
                </c:pt>
                <c:pt idx="179">
                  <c:v>-500</c:v>
                </c:pt>
                <c:pt idx="180">
                  <c:v>-500</c:v>
                </c:pt>
                <c:pt idx="181">
                  <c:v>-500</c:v>
                </c:pt>
                <c:pt idx="182">
                  <c:v>-500</c:v>
                </c:pt>
                <c:pt idx="183">
                  <c:v>-500</c:v>
                </c:pt>
                <c:pt idx="184">
                  <c:v>-500</c:v>
                </c:pt>
                <c:pt idx="185">
                  <c:v>-500</c:v>
                </c:pt>
                <c:pt idx="186">
                  <c:v>-500</c:v>
                </c:pt>
                <c:pt idx="187">
                  <c:v>-500</c:v>
                </c:pt>
                <c:pt idx="188">
                  <c:v>-500</c:v>
                </c:pt>
                <c:pt idx="189">
                  <c:v>-500</c:v>
                </c:pt>
                <c:pt idx="190">
                  <c:v>-500</c:v>
                </c:pt>
                <c:pt idx="191">
                  <c:v>-500</c:v>
                </c:pt>
                <c:pt idx="192">
                  <c:v>-500</c:v>
                </c:pt>
                <c:pt idx="193">
                  <c:v>-500</c:v>
                </c:pt>
              </c:numCache>
            </c:numRef>
          </c:val>
        </c:ser>
        <c:ser>
          <c:idx val="3"/>
          <c:order val="2"/>
          <c:tx>
            <c:v>Interesting Inactive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K5_top100gt2nas_top10!$A$2:$A$195</c:f>
              <c:numCache>
                <c:formatCode>General</c:formatCode>
                <c:ptCount val="19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106</c:v>
                </c:pt>
                <c:pt idx="11">
                  <c:v>107</c:v>
                </c:pt>
                <c:pt idx="12">
                  <c:v>108</c:v>
                </c:pt>
                <c:pt idx="13">
                  <c:v>109</c:v>
                </c:pt>
                <c:pt idx="14">
                  <c:v>110</c:v>
                </c:pt>
                <c:pt idx="15">
                  <c:v>111</c:v>
                </c:pt>
                <c:pt idx="16">
                  <c:v>112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116</c:v>
                </c:pt>
                <c:pt idx="21">
                  <c:v>117</c:v>
                </c:pt>
                <c:pt idx="22">
                  <c:v>118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122</c:v>
                </c:pt>
                <c:pt idx="27">
                  <c:v>123</c:v>
                </c:pt>
                <c:pt idx="28">
                  <c:v>124</c:v>
                </c:pt>
                <c:pt idx="29">
                  <c:v>125</c:v>
                </c:pt>
                <c:pt idx="30">
                  <c:v>126</c:v>
                </c:pt>
                <c:pt idx="31">
                  <c:v>127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133</c:v>
                </c:pt>
                <c:pt idx="38">
                  <c:v>134</c:v>
                </c:pt>
                <c:pt idx="39">
                  <c:v>135</c:v>
                </c:pt>
                <c:pt idx="40">
                  <c:v>136</c:v>
                </c:pt>
                <c:pt idx="41">
                  <c:v>137</c:v>
                </c:pt>
                <c:pt idx="42">
                  <c:v>138</c:v>
                </c:pt>
                <c:pt idx="43">
                  <c:v>139</c:v>
                </c:pt>
                <c:pt idx="44">
                  <c:v>140</c:v>
                </c:pt>
                <c:pt idx="45">
                  <c:v>141</c:v>
                </c:pt>
                <c:pt idx="46">
                  <c:v>142</c:v>
                </c:pt>
                <c:pt idx="47">
                  <c:v>143</c:v>
                </c:pt>
                <c:pt idx="48">
                  <c:v>144</c:v>
                </c:pt>
                <c:pt idx="49">
                  <c:v>145</c:v>
                </c:pt>
                <c:pt idx="50">
                  <c:v>146</c:v>
                </c:pt>
                <c:pt idx="51">
                  <c:v>147</c:v>
                </c:pt>
                <c:pt idx="52">
                  <c:v>148</c:v>
                </c:pt>
                <c:pt idx="53">
                  <c:v>149</c:v>
                </c:pt>
                <c:pt idx="54">
                  <c:v>150</c:v>
                </c:pt>
                <c:pt idx="55">
                  <c:v>151</c:v>
                </c:pt>
                <c:pt idx="56">
                  <c:v>152</c:v>
                </c:pt>
                <c:pt idx="57">
                  <c:v>153</c:v>
                </c:pt>
                <c:pt idx="58">
                  <c:v>154</c:v>
                </c:pt>
                <c:pt idx="59">
                  <c:v>155</c:v>
                </c:pt>
                <c:pt idx="60">
                  <c:v>156</c:v>
                </c:pt>
                <c:pt idx="61">
                  <c:v>157</c:v>
                </c:pt>
                <c:pt idx="62">
                  <c:v>158</c:v>
                </c:pt>
                <c:pt idx="63">
                  <c:v>159</c:v>
                </c:pt>
                <c:pt idx="64">
                  <c:v>160</c:v>
                </c:pt>
                <c:pt idx="65">
                  <c:v>161</c:v>
                </c:pt>
                <c:pt idx="66">
                  <c:v>162</c:v>
                </c:pt>
                <c:pt idx="67">
                  <c:v>163</c:v>
                </c:pt>
                <c:pt idx="68">
                  <c:v>164</c:v>
                </c:pt>
                <c:pt idx="69">
                  <c:v>165</c:v>
                </c:pt>
                <c:pt idx="70">
                  <c:v>166</c:v>
                </c:pt>
                <c:pt idx="71">
                  <c:v>167</c:v>
                </c:pt>
                <c:pt idx="72">
                  <c:v>168</c:v>
                </c:pt>
                <c:pt idx="73">
                  <c:v>169</c:v>
                </c:pt>
                <c:pt idx="74">
                  <c:v>170</c:v>
                </c:pt>
                <c:pt idx="75">
                  <c:v>171</c:v>
                </c:pt>
                <c:pt idx="76">
                  <c:v>172</c:v>
                </c:pt>
                <c:pt idx="77">
                  <c:v>173</c:v>
                </c:pt>
                <c:pt idx="78">
                  <c:v>174</c:v>
                </c:pt>
                <c:pt idx="79">
                  <c:v>175</c:v>
                </c:pt>
                <c:pt idx="80">
                  <c:v>176</c:v>
                </c:pt>
                <c:pt idx="81">
                  <c:v>177</c:v>
                </c:pt>
                <c:pt idx="82">
                  <c:v>178</c:v>
                </c:pt>
                <c:pt idx="83">
                  <c:v>179</c:v>
                </c:pt>
                <c:pt idx="84">
                  <c:v>180</c:v>
                </c:pt>
                <c:pt idx="85">
                  <c:v>181</c:v>
                </c:pt>
                <c:pt idx="86">
                  <c:v>182</c:v>
                </c:pt>
                <c:pt idx="87">
                  <c:v>183</c:v>
                </c:pt>
                <c:pt idx="88">
                  <c:v>184</c:v>
                </c:pt>
                <c:pt idx="89">
                  <c:v>185</c:v>
                </c:pt>
                <c:pt idx="90">
                  <c:v>186</c:v>
                </c:pt>
                <c:pt idx="91">
                  <c:v>187</c:v>
                </c:pt>
                <c:pt idx="92">
                  <c:v>188</c:v>
                </c:pt>
                <c:pt idx="93">
                  <c:v>189</c:v>
                </c:pt>
                <c:pt idx="94">
                  <c:v>190</c:v>
                </c:pt>
                <c:pt idx="95">
                  <c:v>191</c:v>
                </c:pt>
                <c:pt idx="96">
                  <c:v>192</c:v>
                </c:pt>
                <c:pt idx="97">
                  <c:v>193</c:v>
                </c:pt>
                <c:pt idx="98">
                  <c:v>194</c:v>
                </c:pt>
                <c:pt idx="99">
                  <c:v>195</c:v>
                </c:pt>
                <c:pt idx="100">
                  <c:v>196</c:v>
                </c:pt>
                <c:pt idx="101">
                  <c:v>197</c:v>
                </c:pt>
                <c:pt idx="102">
                  <c:v>198</c:v>
                </c:pt>
                <c:pt idx="103">
                  <c:v>199</c:v>
                </c:pt>
                <c:pt idx="104">
                  <c:v>200</c:v>
                </c:pt>
                <c:pt idx="105">
                  <c:v>201</c:v>
                </c:pt>
                <c:pt idx="106">
                  <c:v>202</c:v>
                </c:pt>
                <c:pt idx="107">
                  <c:v>203</c:v>
                </c:pt>
                <c:pt idx="108">
                  <c:v>204</c:v>
                </c:pt>
                <c:pt idx="109">
                  <c:v>205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210</c:v>
                </c:pt>
                <c:pt idx="115">
                  <c:v>211</c:v>
                </c:pt>
                <c:pt idx="116">
                  <c:v>212</c:v>
                </c:pt>
                <c:pt idx="117">
                  <c:v>213</c:v>
                </c:pt>
                <c:pt idx="118">
                  <c:v>214</c:v>
                </c:pt>
                <c:pt idx="119">
                  <c:v>215</c:v>
                </c:pt>
                <c:pt idx="120">
                  <c:v>216</c:v>
                </c:pt>
                <c:pt idx="121">
                  <c:v>217</c:v>
                </c:pt>
                <c:pt idx="122">
                  <c:v>218</c:v>
                </c:pt>
                <c:pt idx="123">
                  <c:v>219</c:v>
                </c:pt>
                <c:pt idx="124">
                  <c:v>220</c:v>
                </c:pt>
                <c:pt idx="125">
                  <c:v>221</c:v>
                </c:pt>
                <c:pt idx="126">
                  <c:v>222</c:v>
                </c:pt>
                <c:pt idx="127">
                  <c:v>223</c:v>
                </c:pt>
                <c:pt idx="128">
                  <c:v>224</c:v>
                </c:pt>
                <c:pt idx="129">
                  <c:v>225</c:v>
                </c:pt>
                <c:pt idx="130">
                  <c:v>226</c:v>
                </c:pt>
                <c:pt idx="131">
                  <c:v>227</c:v>
                </c:pt>
                <c:pt idx="132">
                  <c:v>228</c:v>
                </c:pt>
                <c:pt idx="133">
                  <c:v>229</c:v>
                </c:pt>
                <c:pt idx="134">
                  <c:v>230</c:v>
                </c:pt>
                <c:pt idx="135">
                  <c:v>231</c:v>
                </c:pt>
                <c:pt idx="136">
                  <c:v>232</c:v>
                </c:pt>
                <c:pt idx="137">
                  <c:v>233</c:v>
                </c:pt>
                <c:pt idx="138">
                  <c:v>234</c:v>
                </c:pt>
                <c:pt idx="139">
                  <c:v>235</c:v>
                </c:pt>
                <c:pt idx="140">
                  <c:v>236</c:v>
                </c:pt>
                <c:pt idx="141">
                  <c:v>237</c:v>
                </c:pt>
                <c:pt idx="142">
                  <c:v>238</c:v>
                </c:pt>
                <c:pt idx="143">
                  <c:v>239</c:v>
                </c:pt>
                <c:pt idx="144">
                  <c:v>240</c:v>
                </c:pt>
                <c:pt idx="145">
                  <c:v>241</c:v>
                </c:pt>
                <c:pt idx="146">
                  <c:v>242</c:v>
                </c:pt>
                <c:pt idx="147">
                  <c:v>243</c:v>
                </c:pt>
                <c:pt idx="148">
                  <c:v>244</c:v>
                </c:pt>
                <c:pt idx="149">
                  <c:v>245</c:v>
                </c:pt>
                <c:pt idx="150">
                  <c:v>246</c:v>
                </c:pt>
                <c:pt idx="151">
                  <c:v>247</c:v>
                </c:pt>
                <c:pt idx="152">
                  <c:v>248</c:v>
                </c:pt>
                <c:pt idx="153">
                  <c:v>249</c:v>
                </c:pt>
                <c:pt idx="154">
                  <c:v>250</c:v>
                </c:pt>
                <c:pt idx="155">
                  <c:v>251</c:v>
                </c:pt>
                <c:pt idx="156">
                  <c:v>252</c:v>
                </c:pt>
                <c:pt idx="157">
                  <c:v>253</c:v>
                </c:pt>
                <c:pt idx="158">
                  <c:v>254</c:v>
                </c:pt>
                <c:pt idx="159">
                  <c:v>255</c:v>
                </c:pt>
                <c:pt idx="160">
                  <c:v>256</c:v>
                </c:pt>
                <c:pt idx="161">
                  <c:v>257</c:v>
                </c:pt>
                <c:pt idx="162">
                  <c:v>258</c:v>
                </c:pt>
                <c:pt idx="163">
                  <c:v>259</c:v>
                </c:pt>
                <c:pt idx="164">
                  <c:v>260</c:v>
                </c:pt>
                <c:pt idx="165">
                  <c:v>261</c:v>
                </c:pt>
                <c:pt idx="166">
                  <c:v>262</c:v>
                </c:pt>
                <c:pt idx="167">
                  <c:v>263</c:v>
                </c:pt>
                <c:pt idx="168">
                  <c:v>264</c:v>
                </c:pt>
                <c:pt idx="169">
                  <c:v>265</c:v>
                </c:pt>
                <c:pt idx="170">
                  <c:v>266</c:v>
                </c:pt>
                <c:pt idx="171">
                  <c:v>267</c:v>
                </c:pt>
                <c:pt idx="172">
                  <c:v>268</c:v>
                </c:pt>
                <c:pt idx="173">
                  <c:v>269</c:v>
                </c:pt>
                <c:pt idx="174">
                  <c:v>270</c:v>
                </c:pt>
                <c:pt idx="175">
                  <c:v>271</c:v>
                </c:pt>
                <c:pt idx="176">
                  <c:v>272</c:v>
                </c:pt>
                <c:pt idx="177">
                  <c:v>273</c:v>
                </c:pt>
                <c:pt idx="178">
                  <c:v>274</c:v>
                </c:pt>
                <c:pt idx="179">
                  <c:v>275</c:v>
                </c:pt>
                <c:pt idx="180">
                  <c:v>276</c:v>
                </c:pt>
                <c:pt idx="181">
                  <c:v>277</c:v>
                </c:pt>
                <c:pt idx="182">
                  <c:v>278</c:v>
                </c:pt>
                <c:pt idx="183">
                  <c:v>279</c:v>
                </c:pt>
                <c:pt idx="184">
                  <c:v>280</c:v>
                </c:pt>
                <c:pt idx="185">
                  <c:v>281</c:v>
                </c:pt>
                <c:pt idx="186">
                  <c:v>282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286</c:v>
                </c:pt>
                <c:pt idx="191">
                  <c:v>287</c:v>
                </c:pt>
                <c:pt idx="192">
                  <c:v>288</c:v>
                </c:pt>
                <c:pt idx="193">
                  <c:v>289</c:v>
                </c:pt>
              </c:numCache>
            </c:numRef>
          </c:cat>
          <c:val>
            <c:numRef>
              <c:f>K5_top100gt2nas_top10!$N$2:$N$195</c:f>
              <c:numCache>
                <c:formatCode>General</c:formatCode>
                <c:ptCount val="194"/>
                <c:pt idx="0">
                  <c:v>-500</c:v>
                </c:pt>
                <c:pt idx="1">
                  <c:v>-500</c:v>
                </c:pt>
                <c:pt idx="2">
                  <c:v>-500</c:v>
                </c:pt>
                <c:pt idx="3">
                  <c:v>-500</c:v>
                </c:pt>
                <c:pt idx="4">
                  <c:v>-500</c:v>
                </c:pt>
                <c:pt idx="5">
                  <c:v>-500</c:v>
                </c:pt>
                <c:pt idx="6">
                  <c:v>-500</c:v>
                </c:pt>
                <c:pt idx="7">
                  <c:v>-500</c:v>
                </c:pt>
                <c:pt idx="8">
                  <c:v>-500</c:v>
                </c:pt>
                <c:pt idx="9">
                  <c:v>-500</c:v>
                </c:pt>
                <c:pt idx="10">
                  <c:v>-500</c:v>
                </c:pt>
                <c:pt idx="11">
                  <c:v>-500</c:v>
                </c:pt>
                <c:pt idx="12">
                  <c:v>-500</c:v>
                </c:pt>
                <c:pt idx="13">
                  <c:v>-500</c:v>
                </c:pt>
                <c:pt idx="14">
                  <c:v>-500</c:v>
                </c:pt>
                <c:pt idx="15">
                  <c:v>-500</c:v>
                </c:pt>
                <c:pt idx="16">
                  <c:v>-500</c:v>
                </c:pt>
                <c:pt idx="17">
                  <c:v>-500</c:v>
                </c:pt>
                <c:pt idx="18">
                  <c:v>-500</c:v>
                </c:pt>
                <c:pt idx="19">
                  <c:v>-500</c:v>
                </c:pt>
                <c:pt idx="20">
                  <c:v>-500</c:v>
                </c:pt>
                <c:pt idx="21">
                  <c:v>-500</c:v>
                </c:pt>
                <c:pt idx="22">
                  <c:v>-500</c:v>
                </c:pt>
                <c:pt idx="23">
                  <c:v>-500</c:v>
                </c:pt>
                <c:pt idx="24">
                  <c:v>-500</c:v>
                </c:pt>
                <c:pt idx="25">
                  <c:v>-500</c:v>
                </c:pt>
                <c:pt idx="26">
                  <c:v>-500</c:v>
                </c:pt>
                <c:pt idx="27">
                  <c:v>-500</c:v>
                </c:pt>
                <c:pt idx="28">
                  <c:v>-500</c:v>
                </c:pt>
                <c:pt idx="29">
                  <c:v>-500</c:v>
                </c:pt>
                <c:pt idx="30">
                  <c:v>-500</c:v>
                </c:pt>
                <c:pt idx="31">
                  <c:v>-500</c:v>
                </c:pt>
                <c:pt idx="32">
                  <c:v>-500</c:v>
                </c:pt>
                <c:pt idx="33">
                  <c:v>-500</c:v>
                </c:pt>
                <c:pt idx="34">
                  <c:v>-500</c:v>
                </c:pt>
                <c:pt idx="35">
                  <c:v>-500</c:v>
                </c:pt>
                <c:pt idx="36">
                  <c:v>-500</c:v>
                </c:pt>
                <c:pt idx="37">
                  <c:v>-500</c:v>
                </c:pt>
                <c:pt idx="38">
                  <c:v>-500</c:v>
                </c:pt>
                <c:pt idx="39">
                  <c:v>-500</c:v>
                </c:pt>
                <c:pt idx="40">
                  <c:v>-500</c:v>
                </c:pt>
                <c:pt idx="41">
                  <c:v>-500</c:v>
                </c:pt>
                <c:pt idx="42">
                  <c:v>-500</c:v>
                </c:pt>
                <c:pt idx="43">
                  <c:v>-500</c:v>
                </c:pt>
                <c:pt idx="44">
                  <c:v>-500</c:v>
                </c:pt>
                <c:pt idx="45">
                  <c:v>-500</c:v>
                </c:pt>
                <c:pt idx="46">
                  <c:v>-500</c:v>
                </c:pt>
                <c:pt idx="47">
                  <c:v>-500</c:v>
                </c:pt>
                <c:pt idx="48">
                  <c:v>-500</c:v>
                </c:pt>
                <c:pt idx="49">
                  <c:v>-500</c:v>
                </c:pt>
                <c:pt idx="50">
                  <c:v>-500</c:v>
                </c:pt>
                <c:pt idx="51">
                  <c:v>-500</c:v>
                </c:pt>
                <c:pt idx="52">
                  <c:v>-500</c:v>
                </c:pt>
                <c:pt idx="53">
                  <c:v>-500</c:v>
                </c:pt>
                <c:pt idx="54">
                  <c:v>-500</c:v>
                </c:pt>
                <c:pt idx="55">
                  <c:v>-500</c:v>
                </c:pt>
                <c:pt idx="56">
                  <c:v>-500</c:v>
                </c:pt>
                <c:pt idx="57">
                  <c:v>-500</c:v>
                </c:pt>
                <c:pt idx="58">
                  <c:v>-500</c:v>
                </c:pt>
                <c:pt idx="59">
                  <c:v>-500</c:v>
                </c:pt>
                <c:pt idx="60">
                  <c:v>-500</c:v>
                </c:pt>
                <c:pt idx="61">
                  <c:v>-500</c:v>
                </c:pt>
                <c:pt idx="62">
                  <c:v>-500</c:v>
                </c:pt>
                <c:pt idx="63">
                  <c:v>-500</c:v>
                </c:pt>
                <c:pt idx="64">
                  <c:v>-500</c:v>
                </c:pt>
                <c:pt idx="65">
                  <c:v>-500</c:v>
                </c:pt>
                <c:pt idx="66">
                  <c:v>-500</c:v>
                </c:pt>
                <c:pt idx="67">
                  <c:v>-500</c:v>
                </c:pt>
                <c:pt idx="68">
                  <c:v>-500</c:v>
                </c:pt>
                <c:pt idx="69">
                  <c:v>-500</c:v>
                </c:pt>
                <c:pt idx="70">
                  <c:v>-500</c:v>
                </c:pt>
                <c:pt idx="71">
                  <c:v>-500</c:v>
                </c:pt>
                <c:pt idx="72">
                  <c:v>-500</c:v>
                </c:pt>
                <c:pt idx="73">
                  <c:v>-500</c:v>
                </c:pt>
                <c:pt idx="74">
                  <c:v>-500</c:v>
                </c:pt>
                <c:pt idx="75">
                  <c:v>-500</c:v>
                </c:pt>
                <c:pt idx="76">
                  <c:v>-500</c:v>
                </c:pt>
                <c:pt idx="77">
                  <c:v>-500</c:v>
                </c:pt>
                <c:pt idx="78">
                  <c:v>-500</c:v>
                </c:pt>
                <c:pt idx="79">
                  <c:v>-500</c:v>
                </c:pt>
                <c:pt idx="80">
                  <c:v>-500</c:v>
                </c:pt>
                <c:pt idx="81">
                  <c:v>-500</c:v>
                </c:pt>
                <c:pt idx="82">
                  <c:v>-500</c:v>
                </c:pt>
                <c:pt idx="83">
                  <c:v>-500</c:v>
                </c:pt>
                <c:pt idx="84">
                  <c:v>-500</c:v>
                </c:pt>
                <c:pt idx="85">
                  <c:v>-500</c:v>
                </c:pt>
                <c:pt idx="86">
                  <c:v>-500</c:v>
                </c:pt>
                <c:pt idx="87">
                  <c:v>-500</c:v>
                </c:pt>
                <c:pt idx="88">
                  <c:v>-500</c:v>
                </c:pt>
                <c:pt idx="89">
                  <c:v>-500</c:v>
                </c:pt>
                <c:pt idx="90">
                  <c:v>-500</c:v>
                </c:pt>
                <c:pt idx="91">
                  <c:v>-500</c:v>
                </c:pt>
                <c:pt idx="92">
                  <c:v>-500</c:v>
                </c:pt>
                <c:pt idx="93">
                  <c:v>-500</c:v>
                </c:pt>
                <c:pt idx="94">
                  <c:v>-500</c:v>
                </c:pt>
                <c:pt idx="95">
                  <c:v>-500</c:v>
                </c:pt>
                <c:pt idx="96">
                  <c:v>-500</c:v>
                </c:pt>
                <c:pt idx="97">
                  <c:v>-500</c:v>
                </c:pt>
                <c:pt idx="98">
                  <c:v>-500</c:v>
                </c:pt>
                <c:pt idx="99">
                  <c:v>-500</c:v>
                </c:pt>
                <c:pt idx="100">
                  <c:v>-500</c:v>
                </c:pt>
                <c:pt idx="101">
                  <c:v>-500</c:v>
                </c:pt>
                <c:pt idx="102">
                  <c:v>-500</c:v>
                </c:pt>
                <c:pt idx="103">
                  <c:v>-500</c:v>
                </c:pt>
                <c:pt idx="104">
                  <c:v>-500</c:v>
                </c:pt>
                <c:pt idx="105">
                  <c:v>-500</c:v>
                </c:pt>
                <c:pt idx="106">
                  <c:v>-500</c:v>
                </c:pt>
                <c:pt idx="107">
                  <c:v>-500</c:v>
                </c:pt>
                <c:pt idx="108">
                  <c:v>-500</c:v>
                </c:pt>
                <c:pt idx="109">
                  <c:v>-500</c:v>
                </c:pt>
                <c:pt idx="110">
                  <c:v>-500</c:v>
                </c:pt>
                <c:pt idx="111">
                  <c:v>-500</c:v>
                </c:pt>
                <c:pt idx="112">
                  <c:v>-500</c:v>
                </c:pt>
                <c:pt idx="113">
                  <c:v>-500</c:v>
                </c:pt>
                <c:pt idx="114">
                  <c:v>-500</c:v>
                </c:pt>
                <c:pt idx="115">
                  <c:v>-500</c:v>
                </c:pt>
                <c:pt idx="116">
                  <c:v>-500</c:v>
                </c:pt>
                <c:pt idx="117">
                  <c:v>-500</c:v>
                </c:pt>
                <c:pt idx="118">
                  <c:v>-500</c:v>
                </c:pt>
                <c:pt idx="119">
                  <c:v>-500</c:v>
                </c:pt>
                <c:pt idx="120">
                  <c:v>-500</c:v>
                </c:pt>
                <c:pt idx="121">
                  <c:v>-500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126">
                  <c:v>200</c:v>
                </c:pt>
                <c:pt idx="127">
                  <c:v>200</c:v>
                </c:pt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-500</c:v>
                </c:pt>
                <c:pt idx="139">
                  <c:v>-500</c:v>
                </c:pt>
                <c:pt idx="140">
                  <c:v>-500</c:v>
                </c:pt>
                <c:pt idx="141">
                  <c:v>-500</c:v>
                </c:pt>
                <c:pt idx="142">
                  <c:v>-500</c:v>
                </c:pt>
                <c:pt idx="143">
                  <c:v>-500</c:v>
                </c:pt>
                <c:pt idx="144">
                  <c:v>-500</c:v>
                </c:pt>
                <c:pt idx="145">
                  <c:v>-500</c:v>
                </c:pt>
                <c:pt idx="146">
                  <c:v>-500</c:v>
                </c:pt>
                <c:pt idx="147">
                  <c:v>-500</c:v>
                </c:pt>
                <c:pt idx="148">
                  <c:v>-500</c:v>
                </c:pt>
                <c:pt idx="149">
                  <c:v>-500</c:v>
                </c:pt>
                <c:pt idx="150">
                  <c:v>-500</c:v>
                </c:pt>
                <c:pt idx="151">
                  <c:v>-500</c:v>
                </c:pt>
                <c:pt idx="152">
                  <c:v>-500</c:v>
                </c:pt>
                <c:pt idx="153">
                  <c:v>-500</c:v>
                </c:pt>
                <c:pt idx="154">
                  <c:v>-500</c:v>
                </c:pt>
                <c:pt idx="155">
                  <c:v>-500</c:v>
                </c:pt>
                <c:pt idx="156">
                  <c:v>-500</c:v>
                </c:pt>
                <c:pt idx="157">
                  <c:v>-500</c:v>
                </c:pt>
                <c:pt idx="158">
                  <c:v>-500</c:v>
                </c:pt>
                <c:pt idx="159">
                  <c:v>-500</c:v>
                </c:pt>
                <c:pt idx="160">
                  <c:v>-500</c:v>
                </c:pt>
                <c:pt idx="161">
                  <c:v>-500</c:v>
                </c:pt>
                <c:pt idx="162">
                  <c:v>-500</c:v>
                </c:pt>
                <c:pt idx="163">
                  <c:v>-500</c:v>
                </c:pt>
                <c:pt idx="164">
                  <c:v>-500</c:v>
                </c:pt>
                <c:pt idx="165">
                  <c:v>-500</c:v>
                </c:pt>
                <c:pt idx="166">
                  <c:v>-500</c:v>
                </c:pt>
                <c:pt idx="167">
                  <c:v>-500</c:v>
                </c:pt>
                <c:pt idx="168">
                  <c:v>-500</c:v>
                </c:pt>
                <c:pt idx="169">
                  <c:v>-500</c:v>
                </c:pt>
                <c:pt idx="170">
                  <c:v>-500</c:v>
                </c:pt>
                <c:pt idx="171">
                  <c:v>-500</c:v>
                </c:pt>
                <c:pt idx="172">
                  <c:v>-500</c:v>
                </c:pt>
                <c:pt idx="173">
                  <c:v>-500</c:v>
                </c:pt>
                <c:pt idx="174">
                  <c:v>-500</c:v>
                </c:pt>
                <c:pt idx="175">
                  <c:v>-500</c:v>
                </c:pt>
                <c:pt idx="176">
                  <c:v>-500</c:v>
                </c:pt>
                <c:pt idx="177">
                  <c:v>-500</c:v>
                </c:pt>
                <c:pt idx="178">
                  <c:v>-500</c:v>
                </c:pt>
                <c:pt idx="179">
                  <c:v>-500</c:v>
                </c:pt>
                <c:pt idx="180">
                  <c:v>-500</c:v>
                </c:pt>
                <c:pt idx="181">
                  <c:v>-500</c:v>
                </c:pt>
                <c:pt idx="182">
                  <c:v>-500</c:v>
                </c:pt>
                <c:pt idx="183">
                  <c:v>-500</c:v>
                </c:pt>
                <c:pt idx="184">
                  <c:v>-500</c:v>
                </c:pt>
                <c:pt idx="185">
                  <c:v>-500</c:v>
                </c:pt>
                <c:pt idx="186">
                  <c:v>-500</c:v>
                </c:pt>
                <c:pt idx="187">
                  <c:v>-500</c:v>
                </c:pt>
                <c:pt idx="188">
                  <c:v>-500</c:v>
                </c:pt>
                <c:pt idx="189">
                  <c:v>-500</c:v>
                </c:pt>
                <c:pt idx="190">
                  <c:v>-500</c:v>
                </c:pt>
                <c:pt idx="191">
                  <c:v>-500</c:v>
                </c:pt>
                <c:pt idx="192">
                  <c:v>-500</c:v>
                </c:pt>
                <c:pt idx="193">
                  <c:v>-500</c:v>
                </c:pt>
              </c:numCache>
            </c:numRef>
          </c:val>
        </c:ser>
        <c:ser>
          <c:idx val="5"/>
          <c:order val="5"/>
          <c:tx>
            <c:v>Baroni</c:v>
          </c:tx>
          <c:spPr>
            <a:ln>
              <a:solidFill>
                <a:srgbClr val="00B0F0"/>
              </a:solidFill>
            </a:ln>
          </c:spPr>
          <c:marker>
            <c:symbol val="x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K5_top100gt2nas_top10!$P$2:$P$195</c:f>
              <c:numCache>
                <c:formatCode>General</c:formatCode>
                <c:ptCount val="19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106</c:v>
                </c:pt>
                <c:pt idx="11">
                  <c:v>107</c:v>
                </c:pt>
                <c:pt idx="12">
                  <c:v>108</c:v>
                </c:pt>
                <c:pt idx="13">
                  <c:v>109</c:v>
                </c:pt>
                <c:pt idx="14">
                  <c:v>110</c:v>
                </c:pt>
                <c:pt idx="15">
                  <c:v>111</c:v>
                </c:pt>
                <c:pt idx="16">
                  <c:v>112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116</c:v>
                </c:pt>
                <c:pt idx="21">
                  <c:v>117</c:v>
                </c:pt>
                <c:pt idx="22">
                  <c:v>118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122</c:v>
                </c:pt>
                <c:pt idx="27">
                  <c:v>123</c:v>
                </c:pt>
                <c:pt idx="28">
                  <c:v>124</c:v>
                </c:pt>
                <c:pt idx="29">
                  <c:v>125</c:v>
                </c:pt>
                <c:pt idx="30">
                  <c:v>126</c:v>
                </c:pt>
                <c:pt idx="31">
                  <c:v>127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133</c:v>
                </c:pt>
                <c:pt idx="38">
                  <c:v>134</c:v>
                </c:pt>
                <c:pt idx="39">
                  <c:v>135</c:v>
                </c:pt>
                <c:pt idx="40">
                  <c:v>136</c:v>
                </c:pt>
                <c:pt idx="41">
                  <c:v>137</c:v>
                </c:pt>
                <c:pt idx="42">
                  <c:v>138</c:v>
                </c:pt>
                <c:pt idx="43">
                  <c:v>139</c:v>
                </c:pt>
                <c:pt idx="44">
                  <c:v>140</c:v>
                </c:pt>
                <c:pt idx="45">
                  <c:v>141</c:v>
                </c:pt>
                <c:pt idx="46">
                  <c:v>142</c:v>
                </c:pt>
                <c:pt idx="47">
                  <c:v>143</c:v>
                </c:pt>
                <c:pt idx="48">
                  <c:v>144</c:v>
                </c:pt>
                <c:pt idx="49">
                  <c:v>145</c:v>
                </c:pt>
                <c:pt idx="50">
                  <c:v>146</c:v>
                </c:pt>
                <c:pt idx="51">
                  <c:v>147</c:v>
                </c:pt>
                <c:pt idx="52">
                  <c:v>148</c:v>
                </c:pt>
                <c:pt idx="53">
                  <c:v>149</c:v>
                </c:pt>
                <c:pt idx="54">
                  <c:v>150</c:v>
                </c:pt>
                <c:pt idx="55">
                  <c:v>151</c:v>
                </c:pt>
                <c:pt idx="56">
                  <c:v>152</c:v>
                </c:pt>
                <c:pt idx="57">
                  <c:v>153</c:v>
                </c:pt>
                <c:pt idx="58">
                  <c:v>154</c:v>
                </c:pt>
                <c:pt idx="59">
                  <c:v>155</c:v>
                </c:pt>
                <c:pt idx="60">
                  <c:v>156</c:v>
                </c:pt>
                <c:pt idx="61">
                  <c:v>157</c:v>
                </c:pt>
                <c:pt idx="62">
                  <c:v>158</c:v>
                </c:pt>
                <c:pt idx="63">
                  <c:v>159</c:v>
                </c:pt>
                <c:pt idx="64">
                  <c:v>160</c:v>
                </c:pt>
                <c:pt idx="65">
                  <c:v>161</c:v>
                </c:pt>
                <c:pt idx="66">
                  <c:v>162</c:v>
                </c:pt>
                <c:pt idx="67">
                  <c:v>163</c:v>
                </c:pt>
                <c:pt idx="68">
                  <c:v>164</c:v>
                </c:pt>
                <c:pt idx="69">
                  <c:v>165</c:v>
                </c:pt>
                <c:pt idx="70">
                  <c:v>166</c:v>
                </c:pt>
                <c:pt idx="71">
                  <c:v>167</c:v>
                </c:pt>
                <c:pt idx="72">
                  <c:v>168</c:v>
                </c:pt>
                <c:pt idx="73">
                  <c:v>169</c:v>
                </c:pt>
                <c:pt idx="74">
                  <c:v>170</c:v>
                </c:pt>
                <c:pt idx="75">
                  <c:v>171</c:v>
                </c:pt>
                <c:pt idx="76">
                  <c:v>172</c:v>
                </c:pt>
                <c:pt idx="77">
                  <c:v>173</c:v>
                </c:pt>
                <c:pt idx="78">
                  <c:v>174</c:v>
                </c:pt>
                <c:pt idx="79">
                  <c:v>175</c:v>
                </c:pt>
                <c:pt idx="80">
                  <c:v>176</c:v>
                </c:pt>
                <c:pt idx="81">
                  <c:v>177</c:v>
                </c:pt>
                <c:pt idx="82">
                  <c:v>178</c:v>
                </c:pt>
                <c:pt idx="83">
                  <c:v>179</c:v>
                </c:pt>
                <c:pt idx="84">
                  <c:v>180</c:v>
                </c:pt>
                <c:pt idx="85">
                  <c:v>181</c:v>
                </c:pt>
                <c:pt idx="86">
                  <c:v>182</c:v>
                </c:pt>
                <c:pt idx="87">
                  <c:v>183</c:v>
                </c:pt>
                <c:pt idx="88">
                  <c:v>184</c:v>
                </c:pt>
                <c:pt idx="89">
                  <c:v>185</c:v>
                </c:pt>
                <c:pt idx="90">
                  <c:v>186</c:v>
                </c:pt>
                <c:pt idx="91">
                  <c:v>187</c:v>
                </c:pt>
                <c:pt idx="92">
                  <c:v>188</c:v>
                </c:pt>
                <c:pt idx="93">
                  <c:v>189</c:v>
                </c:pt>
                <c:pt idx="94">
                  <c:v>190</c:v>
                </c:pt>
                <c:pt idx="95">
                  <c:v>191</c:v>
                </c:pt>
                <c:pt idx="96">
                  <c:v>192</c:v>
                </c:pt>
                <c:pt idx="97">
                  <c:v>193</c:v>
                </c:pt>
                <c:pt idx="98">
                  <c:v>194</c:v>
                </c:pt>
                <c:pt idx="99">
                  <c:v>195</c:v>
                </c:pt>
                <c:pt idx="100">
                  <c:v>196</c:v>
                </c:pt>
                <c:pt idx="101">
                  <c:v>197</c:v>
                </c:pt>
                <c:pt idx="102">
                  <c:v>198</c:v>
                </c:pt>
                <c:pt idx="103">
                  <c:v>199</c:v>
                </c:pt>
                <c:pt idx="104">
                  <c:v>200</c:v>
                </c:pt>
                <c:pt idx="105">
                  <c:v>201</c:v>
                </c:pt>
                <c:pt idx="106">
                  <c:v>202</c:v>
                </c:pt>
                <c:pt idx="107">
                  <c:v>203</c:v>
                </c:pt>
                <c:pt idx="108">
                  <c:v>204</c:v>
                </c:pt>
                <c:pt idx="109">
                  <c:v>205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210</c:v>
                </c:pt>
                <c:pt idx="115">
                  <c:v>211</c:v>
                </c:pt>
                <c:pt idx="116">
                  <c:v>212</c:v>
                </c:pt>
                <c:pt idx="117">
                  <c:v>213</c:v>
                </c:pt>
                <c:pt idx="118">
                  <c:v>214</c:v>
                </c:pt>
                <c:pt idx="119">
                  <c:v>215</c:v>
                </c:pt>
                <c:pt idx="120">
                  <c:v>216</c:v>
                </c:pt>
                <c:pt idx="121">
                  <c:v>217</c:v>
                </c:pt>
                <c:pt idx="122">
                  <c:v>218</c:v>
                </c:pt>
                <c:pt idx="123">
                  <c:v>219</c:v>
                </c:pt>
                <c:pt idx="124">
                  <c:v>220</c:v>
                </c:pt>
                <c:pt idx="125">
                  <c:v>221</c:v>
                </c:pt>
                <c:pt idx="126">
                  <c:v>222</c:v>
                </c:pt>
                <c:pt idx="127">
                  <c:v>223</c:v>
                </c:pt>
                <c:pt idx="128">
                  <c:v>224</c:v>
                </c:pt>
                <c:pt idx="129">
                  <c:v>225</c:v>
                </c:pt>
                <c:pt idx="130">
                  <c:v>226</c:v>
                </c:pt>
                <c:pt idx="131">
                  <c:v>227</c:v>
                </c:pt>
                <c:pt idx="132">
                  <c:v>228</c:v>
                </c:pt>
                <c:pt idx="133">
                  <c:v>229</c:v>
                </c:pt>
                <c:pt idx="134">
                  <c:v>230</c:v>
                </c:pt>
                <c:pt idx="135">
                  <c:v>231</c:v>
                </c:pt>
                <c:pt idx="136">
                  <c:v>232</c:v>
                </c:pt>
                <c:pt idx="137">
                  <c:v>233</c:v>
                </c:pt>
                <c:pt idx="138">
                  <c:v>234</c:v>
                </c:pt>
                <c:pt idx="139">
                  <c:v>235</c:v>
                </c:pt>
                <c:pt idx="140">
                  <c:v>236</c:v>
                </c:pt>
                <c:pt idx="141">
                  <c:v>237</c:v>
                </c:pt>
                <c:pt idx="142">
                  <c:v>238</c:v>
                </c:pt>
                <c:pt idx="143">
                  <c:v>239</c:v>
                </c:pt>
                <c:pt idx="144">
                  <c:v>240</c:v>
                </c:pt>
                <c:pt idx="145">
                  <c:v>241</c:v>
                </c:pt>
                <c:pt idx="146">
                  <c:v>242</c:v>
                </c:pt>
                <c:pt idx="147">
                  <c:v>243</c:v>
                </c:pt>
                <c:pt idx="148">
                  <c:v>244</c:v>
                </c:pt>
                <c:pt idx="149">
                  <c:v>245</c:v>
                </c:pt>
                <c:pt idx="150">
                  <c:v>246</c:v>
                </c:pt>
                <c:pt idx="151">
                  <c:v>247</c:v>
                </c:pt>
                <c:pt idx="152">
                  <c:v>248</c:v>
                </c:pt>
                <c:pt idx="153">
                  <c:v>249</c:v>
                </c:pt>
                <c:pt idx="154">
                  <c:v>250</c:v>
                </c:pt>
                <c:pt idx="155">
                  <c:v>251</c:v>
                </c:pt>
                <c:pt idx="156">
                  <c:v>252</c:v>
                </c:pt>
                <c:pt idx="157">
                  <c:v>253</c:v>
                </c:pt>
                <c:pt idx="158">
                  <c:v>254</c:v>
                </c:pt>
                <c:pt idx="159">
                  <c:v>255</c:v>
                </c:pt>
                <c:pt idx="160">
                  <c:v>256</c:v>
                </c:pt>
                <c:pt idx="161">
                  <c:v>257</c:v>
                </c:pt>
                <c:pt idx="162">
                  <c:v>258</c:v>
                </c:pt>
                <c:pt idx="163">
                  <c:v>259</c:v>
                </c:pt>
                <c:pt idx="164">
                  <c:v>260</c:v>
                </c:pt>
                <c:pt idx="165">
                  <c:v>261</c:v>
                </c:pt>
                <c:pt idx="166">
                  <c:v>262</c:v>
                </c:pt>
                <c:pt idx="167">
                  <c:v>263</c:v>
                </c:pt>
                <c:pt idx="168">
                  <c:v>264</c:v>
                </c:pt>
                <c:pt idx="169">
                  <c:v>265</c:v>
                </c:pt>
                <c:pt idx="170">
                  <c:v>266</c:v>
                </c:pt>
                <c:pt idx="171">
                  <c:v>267</c:v>
                </c:pt>
                <c:pt idx="172">
                  <c:v>268</c:v>
                </c:pt>
                <c:pt idx="173">
                  <c:v>269</c:v>
                </c:pt>
                <c:pt idx="174">
                  <c:v>270</c:v>
                </c:pt>
                <c:pt idx="175">
                  <c:v>271</c:v>
                </c:pt>
                <c:pt idx="176">
                  <c:v>272</c:v>
                </c:pt>
                <c:pt idx="177">
                  <c:v>273</c:v>
                </c:pt>
                <c:pt idx="178">
                  <c:v>274</c:v>
                </c:pt>
                <c:pt idx="179">
                  <c:v>275</c:v>
                </c:pt>
                <c:pt idx="180">
                  <c:v>276</c:v>
                </c:pt>
                <c:pt idx="181">
                  <c:v>277</c:v>
                </c:pt>
                <c:pt idx="182">
                  <c:v>278</c:v>
                </c:pt>
                <c:pt idx="183">
                  <c:v>279</c:v>
                </c:pt>
                <c:pt idx="184">
                  <c:v>280</c:v>
                </c:pt>
                <c:pt idx="185">
                  <c:v>281</c:v>
                </c:pt>
                <c:pt idx="186">
                  <c:v>282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286</c:v>
                </c:pt>
                <c:pt idx="191">
                  <c:v>287</c:v>
                </c:pt>
                <c:pt idx="192">
                  <c:v>288</c:v>
                </c:pt>
                <c:pt idx="193">
                  <c:v>289</c:v>
                </c:pt>
              </c:numCache>
            </c:numRef>
          </c:cat>
          <c:val>
            <c:numRef>
              <c:f>K5_top100gt2nas_top10!$Q$2:$Q$195</c:f>
              <c:numCache>
                <c:formatCode>General</c:formatCode>
                <c:ptCount val="194"/>
                <c:pt idx="0">
                  <c:v>-500</c:v>
                </c:pt>
                <c:pt idx="1">
                  <c:v>-500</c:v>
                </c:pt>
                <c:pt idx="2">
                  <c:v>-500</c:v>
                </c:pt>
                <c:pt idx="3">
                  <c:v>-500</c:v>
                </c:pt>
                <c:pt idx="4">
                  <c:v>-500</c:v>
                </c:pt>
                <c:pt idx="5">
                  <c:v>-500</c:v>
                </c:pt>
                <c:pt idx="6">
                  <c:v>-500</c:v>
                </c:pt>
                <c:pt idx="7">
                  <c:v>-500</c:v>
                </c:pt>
                <c:pt idx="8">
                  <c:v>-500</c:v>
                </c:pt>
                <c:pt idx="9">
                  <c:v>-500</c:v>
                </c:pt>
                <c:pt idx="10">
                  <c:v>-500</c:v>
                </c:pt>
                <c:pt idx="11">
                  <c:v>-500</c:v>
                </c:pt>
                <c:pt idx="12">
                  <c:v>-500</c:v>
                </c:pt>
                <c:pt idx="13">
                  <c:v>-500</c:v>
                </c:pt>
                <c:pt idx="14">
                  <c:v>-500</c:v>
                </c:pt>
                <c:pt idx="15">
                  <c:v>-500</c:v>
                </c:pt>
                <c:pt idx="16">
                  <c:v>-500</c:v>
                </c:pt>
                <c:pt idx="17">
                  <c:v>-500</c:v>
                </c:pt>
                <c:pt idx="18">
                  <c:v>-500</c:v>
                </c:pt>
                <c:pt idx="19">
                  <c:v>-500</c:v>
                </c:pt>
                <c:pt idx="20">
                  <c:v>-500</c:v>
                </c:pt>
                <c:pt idx="21">
                  <c:v>-500</c:v>
                </c:pt>
                <c:pt idx="22">
                  <c:v>-500</c:v>
                </c:pt>
                <c:pt idx="23">
                  <c:v>-500</c:v>
                </c:pt>
                <c:pt idx="24">
                  <c:v>-500</c:v>
                </c:pt>
                <c:pt idx="25">
                  <c:v>-500</c:v>
                </c:pt>
                <c:pt idx="26">
                  <c:v>-500</c:v>
                </c:pt>
                <c:pt idx="27">
                  <c:v>-500</c:v>
                </c:pt>
                <c:pt idx="28">
                  <c:v>-500</c:v>
                </c:pt>
                <c:pt idx="29">
                  <c:v>-500</c:v>
                </c:pt>
                <c:pt idx="30">
                  <c:v>-500</c:v>
                </c:pt>
                <c:pt idx="31">
                  <c:v>-500</c:v>
                </c:pt>
                <c:pt idx="32">
                  <c:v>-500</c:v>
                </c:pt>
                <c:pt idx="33">
                  <c:v>-500</c:v>
                </c:pt>
                <c:pt idx="34">
                  <c:v>-500</c:v>
                </c:pt>
                <c:pt idx="35">
                  <c:v>-500</c:v>
                </c:pt>
                <c:pt idx="36">
                  <c:v>-500</c:v>
                </c:pt>
                <c:pt idx="37">
                  <c:v>-500</c:v>
                </c:pt>
                <c:pt idx="38">
                  <c:v>-500</c:v>
                </c:pt>
                <c:pt idx="39">
                  <c:v>-500</c:v>
                </c:pt>
                <c:pt idx="40">
                  <c:v>-500</c:v>
                </c:pt>
                <c:pt idx="41">
                  <c:v>-500</c:v>
                </c:pt>
                <c:pt idx="42">
                  <c:v>-500</c:v>
                </c:pt>
                <c:pt idx="43">
                  <c:v>-500</c:v>
                </c:pt>
                <c:pt idx="44">
                  <c:v>-500</c:v>
                </c:pt>
                <c:pt idx="45">
                  <c:v>-500</c:v>
                </c:pt>
                <c:pt idx="46">
                  <c:v>-500</c:v>
                </c:pt>
                <c:pt idx="47">
                  <c:v>-500</c:v>
                </c:pt>
                <c:pt idx="48">
                  <c:v>-500</c:v>
                </c:pt>
                <c:pt idx="49">
                  <c:v>-500</c:v>
                </c:pt>
                <c:pt idx="50">
                  <c:v>-500</c:v>
                </c:pt>
                <c:pt idx="51">
                  <c:v>-500</c:v>
                </c:pt>
                <c:pt idx="52">
                  <c:v>-500</c:v>
                </c:pt>
                <c:pt idx="53">
                  <c:v>-500</c:v>
                </c:pt>
                <c:pt idx="54">
                  <c:v>-500</c:v>
                </c:pt>
                <c:pt idx="55">
                  <c:v>-500</c:v>
                </c:pt>
                <c:pt idx="56">
                  <c:v>-500</c:v>
                </c:pt>
                <c:pt idx="57">
                  <c:v>-500</c:v>
                </c:pt>
                <c:pt idx="58">
                  <c:v>-500</c:v>
                </c:pt>
                <c:pt idx="59">
                  <c:v>-500</c:v>
                </c:pt>
                <c:pt idx="60">
                  <c:v>-500</c:v>
                </c:pt>
                <c:pt idx="61">
                  <c:v>-500</c:v>
                </c:pt>
                <c:pt idx="62">
                  <c:v>-500</c:v>
                </c:pt>
                <c:pt idx="63">
                  <c:v>-500</c:v>
                </c:pt>
                <c:pt idx="64">
                  <c:v>-500</c:v>
                </c:pt>
                <c:pt idx="65">
                  <c:v>-500</c:v>
                </c:pt>
                <c:pt idx="66">
                  <c:v>-500</c:v>
                </c:pt>
                <c:pt idx="67">
                  <c:v>-500</c:v>
                </c:pt>
                <c:pt idx="68">
                  <c:v>-500</c:v>
                </c:pt>
                <c:pt idx="69">
                  <c:v>-500</c:v>
                </c:pt>
                <c:pt idx="70">
                  <c:v>-500</c:v>
                </c:pt>
                <c:pt idx="71">
                  <c:v>-500</c:v>
                </c:pt>
                <c:pt idx="72">
                  <c:v>-500</c:v>
                </c:pt>
                <c:pt idx="73">
                  <c:v>-500</c:v>
                </c:pt>
                <c:pt idx="74">
                  <c:v>-500</c:v>
                </c:pt>
                <c:pt idx="75">
                  <c:v>-500</c:v>
                </c:pt>
                <c:pt idx="76">
                  <c:v>-500</c:v>
                </c:pt>
                <c:pt idx="77">
                  <c:v>-500</c:v>
                </c:pt>
                <c:pt idx="78">
                  <c:v>-500</c:v>
                </c:pt>
                <c:pt idx="79">
                  <c:v>-500</c:v>
                </c:pt>
                <c:pt idx="80">
                  <c:v>-500</c:v>
                </c:pt>
                <c:pt idx="81">
                  <c:v>-500</c:v>
                </c:pt>
                <c:pt idx="82">
                  <c:v>-500</c:v>
                </c:pt>
                <c:pt idx="83">
                  <c:v>-500</c:v>
                </c:pt>
                <c:pt idx="84">
                  <c:v>-500</c:v>
                </c:pt>
                <c:pt idx="85">
                  <c:v>-500</c:v>
                </c:pt>
                <c:pt idx="86">
                  <c:v>-500</c:v>
                </c:pt>
                <c:pt idx="87">
                  <c:v>-500</c:v>
                </c:pt>
                <c:pt idx="88">
                  <c:v>-500</c:v>
                </c:pt>
                <c:pt idx="89">
                  <c:v>-500</c:v>
                </c:pt>
                <c:pt idx="90">
                  <c:v>-500</c:v>
                </c:pt>
                <c:pt idx="91">
                  <c:v>-500</c:v>
                </c:pt>
                <c:pt idx="92">
                  <c:v>-500</c:v>
                </c:pt>
                <c:pt idx="93">
                  <c:v>-500</c:v>
                </c:pt>
                <c:pt idx="94">
                  <c:v>-500</c:v>
                </c:pt>
                <c:pt idx="95">
                  <c:v>-500</c:v>
                </c:pt>
                <c:pt idx="96">
                  <c:v>-500</c:v>
                </c:pt>
                <c:pt idx="97">
                  <c:v>-500</c:v>
                </c:pt>
                <c:pt idx="98">
                  <c:v>-500</c:v>
                </c:pt>
                <c:pt idx="99">
                  <c:v>-500</c:v>
                </c:pt>
                <c:pt idx="100">
                  <c:v>-500</c:v>
                </c:pt>
                <c:pt idx="101">
                  <c:v>-500</c:v>
                </c:pt>
                <c:pt idx="102">
                  <c:v>-500</c:v>
                </c:pt>
                <c:pt idx="103">
                  <c:v>-500</c:v>
                </c:pt>
                <c:pt idx="104">
                  <c:v>-500</c:v>
                </c:pt>
                <c:pt idx="105">
                  <c:v>-500</c:v>
                </c:pt>
                <c:pt idx="106">
                  <c:v>-500</c:v>
                </c:pt>
                <c:pt idx="107">
                  <c:v>-500</c:v>
                </c:pt>
                <c:pt idx="108">
                  <c:v>-500</c:v>
                </c:pt>
                <c:pt idx="109">
                  <c:v>-500</c:v>
                </c:pt>
                <c:pt idx="110">
                  <c:v>-500</c:v>
                </c:pt>
                <c:pt idx="111">
                  <c:v>-500</c:v>
                </c:pt>
                <c:pt idx="112">
                  <c:v>-500</c:v>
                </c:pt>
                <c:pt idx="113">
                  <c:v>-500</c:v>
                </c:pt>
                <c:pt idx="114">
                  <c:v>-500</c:v>
                </c:pt>
                <c:pt idx="115">
                  <c:v>-500</c:v>
                </c:pt>
                <c:pt idx="116">
                  <c:v>-500</c:v>
                </c:pt>
                <c:pt idx="117">
                  <c:v>-500</c:v>
                </c:pt>
                <c:pt idx="118">
                  <c:v>-500</c:v>
                </c:pt>
                <c:pt idx="119">
                  <c:v>-500</c:v>
                </c:pt>
                <c:pt idx="120">
                  <c:v>-500</c:v>
                </c:pt>
                <c:pt idx="121">
                  <c:v>-500</c:v>
                </c:pt>
                <c:pt idx="122">
                  <c:v>-500</c:v>
                </c:pt>
                <c:pt idx="123">
                  <c:v>-500</c:v>
                </c:pt>
                <c:pt idx="124">
                  <c:v>-500</c:v>
                </c:pt>
                <c:pt idx="125">
                  <c:v>-500</c:v>
                </c:pt>
                <c:pt idx="126">
                  <c:v>-500</c:v>
                </c:pt>
                <c:pt idx="127">
                  <c:v>-500</c:v>
                </c:pt>
                <c:pt idx="128">
                  <c:v>-500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200</c:v>
                </c:pt>
                <c:pt idx="139">
                  <c:v>200</c:v>
                </c:pt>
                <c:pt idx="140">
                  <c:v>200</c:v>
                </c:pt>
                <c:pt idx="141">
                  <c:v>200</c:v>
                </c:pt>
                <c:pt idx="142">
                  <c:v>200</c:v>
                </c:pt>
                <c:pt idx="143">
                  <c:v>200</c:v>
                </c:pt>
                <c:pt idx="144">
                  <c:v>200</c:v>
                </c:pt>
                <c:pt idx="145">
                  <c:v>200</c:v>
                </c:pt>
                <c:pt idx="146">
                  <c:v>-500</c:v>
                </c:pt>
                <c:pt idx="147">
                  <c:v>-500</c:v>
                </c:pt>
                <c:pt idx="148">
                  <c:v>-500</c:v>
                </c:pt>
                <c:pt idx="149">
                  <c:v>-500</c:v>
                </c:pt>
                <c:pt idx="150">
                  <c:v>-500</c:v>
                </c:pt>
                <c:pt idx="151">
                  <c:v>-500</c:v>
                </c:pt>
                <c:pt idx="152">
                  <c:v>-500</c:v>
                </c:pt>
                <c:pt idx="153">
                  <c:v>-500</c:v>
                </c:pt>
                <c:pt idx="154">
                  <c:v>-500</c:v>
                </c:pt>
                <c:pt idx="155">
                  <c:v>-500</c:v>
                </c:pt>
                <c:pt idx="156">
                  <c:v>-500</c:v>
                </c:pt>
                <c:pt idx="157">
                  <c:v>-500</c:v>
                </c:pt>
                <c:pt idx="158">
                  <c:v>-500</c:v>
                </c:pt>
                <c:pt idx="159">
                  <c:v>-500</c:v>
                </c:pt>
                <c:pt idx="160">
                  <c:v>-500</c:v>
                </c:pt>
                <c:pt idx="161">
                  <c:v>-500</c:v>
                </c:pt>
                <c:pt idx="162">
                  <c:v>-500</c:v>
                </c:pt>
                <c:pt idx="163">
                  <c:v>-500</c:v>
                </c:pt>
                <c:pt idx="164">
                  <c:v>-500</c:v>
                </c:pt>
                <c:pt idx="165">
                  <c:v>-500</c:v>
                </c:pt>
                <c:pt idx="166">
                  <c:v>-500</c:v>
                </c:pt>
                <c:pt idx="167">
                  <c:v>-500</c:v>
                </c:pt>
                <c:pt idx="168">
                  <c:v>-500</c:v>
                </c:pt>
                <c:pt idx="169">
                  <c:v>-500</c:v>
                </c:pt>
                <c:pt idx="170">
                  <c:v>-500</c:v>
                </c:pt>
                <c:pt idx="171">
                  <c:v>-500</c:v>
                </c:pt>
                <c:pt idx="172">
                  <c:v>-500</c:v>
                </c:pt>
                <c:pt idx="173">
                  <c:v>-500</c:v>
                </c:pt>
                <c:pt idx="174">
                  <c:v>-500</c:v>
                </c:pt>
                <c:pt idx="175">
                  <c:v>-500</c:v>
                </c:pt>
                <c:pt idx="176">
                  <c:v>-500</c:v>
                </c:pt>
                <c:pt idx="177">
                  <c:v>-500</c:v>
                </c:pt>
                <c:pt idx="178">
                  <c:v>-500</c:v>
                </c:pt>
                <c:pt idx="179">
                  <c:v>-500</c:v>
                </c:pt>
                <c:pt idx="180">
                  <c:v>-500</c:v>
                </c:pt>
                <c:pt idx="181">
                  <c:v>-500</c:v>
                </c:pt>
                <c:pt idx="182">
                  <c:v>-500</c:v>
                </c:pt>
                <c:pt idx="183">
                  <c:v>-500</c:v>
                </c:pt>
                <c:pt idx="184">
                  <c:v>-500</c:v>
                </c:pt>
                <c:pt idx="185">
                  <c:v>-500</c:v>
                </c:pt>
                <c:pt idx="186">
                  <c:v>-500</c:v>
                </c:pt>
                <c:pt idx="187">
                  <c:v>-500</c:v>
                </c:pt>
                <c:pt idx="188">
                  <c:v>-500</c:v>
                </c:pt>
                <c:pt idx="189">
                  <c:v>-500</c:v>
                </c:pt>
                <c:pt idx="190">
                  <c:v>-500</c:v>
                </c:pt>
                <c:pt idx="191">
                  <c:v>-500</c:v>
                </c:pt>
                <c:pt idx="192">
                  <c:v>-500</c:v>
                </c:pt>
                <c:pt idx="193">
                  <c:v>-500</c:v>
                </c:pt>
              </c:numCache>
            </c:numRef>
          </c:val>
        </c:ser>
        <c:marker val="1"/>
        <c:axId val="63005056"/>
        <c:axId val="63007360"/>
      </c:lineChart>
      <c:lineChart>
        <c:grouping val="standard"/>
        <c:ser>
          <c:idx val="0"/>
          <c:order val="3"/>
          <c:tx>
            <c:v>Curiosity</c:v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numRef>
              <c:f>K5_top100gt2nas_top10!$P$2:$P$195</c:f>
              <c:numCache>
                <c:formatCode>General</c:formatCode>
                <c:ptCount val="19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106</c:v>
                </c:pt>
                <c:pt idx="11">
                  <c:v>107</c:v>
                </c:pt>
                <c:pt idx="12">
                  <c:v>108</c:v>
                </c:pt>
                <c:pt idx="13">
                  <c:v>109</c:v>
                </c:pt>
                <c:pt idx="14">
                  <c:v>110</c:v>
                </c:pt>
                <c:pt idx="15">
                  <c:v>111</c:v>
                </c:pt>
                <c:pt idx="16">
                  <c:v>112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116</c:v>
                </c:pt>
                <c:pt idx="21">
                  <c:v>117</c:v>
                </c:pt>
                <c:pt idx="22">
                  <c:v>118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122</c:v>
                </c:pt>
                <c:pt idx="27">
                  <c:v>123</c:v>
                </c:pt>
                <c:pt idx="28">
                  <c:v>124</c:v>
                </c:pt>
                <c:pt idx="29">
                  <c:v>125</c:v>
                </c:pt>
                <c:pt idx="30">
                  <c:v>126</c:v>
                </c:pt>
                <c:pt idx="31">
                  <c:v>127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133</c:v>
                </c:pt>
                <c:pt idx="38">
                  <c:v>134</c:v>
                </c:pt>
                <c:pt idx="39">
                  <c:v>135</c:v>
                </c:pt>
                <c:pt idx="40">
                  <c:v>136</c:v>
                </c:pt>
                <c:pt idx="41">
                  <c:v>137</c:v>
                </c:pt>
                <c:pt idx="42">
                  <c:v>138</c:v>
                </c:pt>
                <c:pt idx="43">
                  <c:v>139</c:v>
                </c:pt>
                <c:pt idx="44">
                  <c:v>140</c:v>
                </c:pt>
                <c:pt idx="45">
                  <c:v>141</c:v>
                </c:pt>
                <c:pt idx="46">
                  <c:v>142</c:v>
                </c:pt>
                <c:pt idx="47">
                  <c:v>143</c:v>
                </c:pt>
                <c:pt idx="48">
                  <c:v>144</c:v>
                </c:pt>
                <c:pt idx="49">
                  <c:v>145</c:v>
                </c:pt>
                <c:pt idx="50">
                  <c:v>146</c:v>
                </c:pt>
                <c:pt idx="51">
                  <c:v>147</c:v>
                </c:pt>
                <c:pt idx="52">
                  <c:v>148</c:v>
                </c:pt>
                <c:pt idx="53">
                  <c:v>149</c:v>
                </c:pt>
                <c:pt idx="54">
                  <c:v>150</c:v>
                </c:pt>
                <c:pt idx="55">
                  <c:v>151</c:v>
                </c:pt>
                <c:pt idx="56">
                  <c:v>152</c:v>
                </c:pt>
                <c:pt idx="57">
                  <c:v>153</c:v>
                </c:pt>
                <c:pt idx="58">
                  <c:v>154</c:v>
                </c:pt>
                <c:pt idx="59">
                  <c:v>155</c:v>
                </c:pt>
                <c:pt idx="60">
                  <c:v>156</c:v>
                </c:pt>
                <c:pt idx="61">
                  <c:v>157</c:v>
                </c:pt>
                <c:pt idx="62">
                  <c:v>158</c:v>
                </c:pt>
                <c:pt idx="63">
                  <c:v>159</c:v>
                </c:pt>
                <c:pt idx="64">
                  <c:v>160</c:v>
                </c:pt>
                <c:pt idx="65">
                  <c:v>161</c:v>
                </c:pt>
                <c:pt idx="66">
                  <c:v>162</c:v>
                </c:pt>
                <c:pt idx="67">
                  <c:v>163</c:v>
                </c:pt>
                <c:pt idx="68">
                  <c:v>164</c:v>
                </c:pt>
                <c:pt idx="69">
                  <c:v>165</c:v>
                </c:pt>
                <c:pt idx="70">
                  <c:v>166</c:v>
                </c:pt>
                <c:pt idx="71">
                  <c:v>167</c:v>
                </c:pt>
                <c:pt idx="72">
                  <c:v>168</c:v>
                </c:pt>
                <c:pt idx="73">
                  <c:v>169</c:v>
                </c:pt>
                <c:pt idx="74">
                  <c:v>170</c:v>
                </c:pt>
                <c:pt idx="75">
                  <c:v>171</c:v>
                </c:pt>
                <c:pt idx="76">
                  <c:v>172</c:v>
                </c:pt>
                <c:pt idx="77">
                  <c:v>173</c:v>
                </c:pt>
                <c:pt idx="78">
                  <c:v>174</c:v>
                </c:pt>
                <c:pt idx="79">
                  <c:v>175</c:v>
                </c:pt>
                <c:pt idx="80">
                  <c:v>176</c:v>
                </c:pt>
                <c:pt idx="81">
                  <c:v>177</c:v>
                </c:pt>
                <c:pt idx="82">
                  <c:v>178</c:v>
                </c:pt>
                <c:pt idx="83">
                  <c:v>179</c:v>
                </c:pt>
                <c:pt idx="84">
                  <c:v>180</c:v>
                </c:pt>
                <c:pt idx="85">
                  <c:v>181</c:v>
                </c:pt>
                <c:pt idx="86">
                  <c:v>182</c:v>
                </c:pt>
                <c:pt idx="87">
                  <c:v>183</c:v>
                </c:pt>
                <c:pt idx="88">
                  <c:v>184</c:v>
                </c:pt>
                <c:pt idx="89">
                  <c:v>185</c:v>
                </c:pt>
                <c:pt idx="90">
                  <c:v>186</c:v>
                </c:pt>
                <c:pt idx="91">
                  <c:v>187</c:v>
                </c:pt>
                <c:pt idx="92">
                  <c:v>188</c:v>
                </c:pt>
                <c:pt idx="93">
                  <c:v>189</c:v>
                </c:pt>
                <c:pt idx="94">
                  <c:v>190</c:v>
                </c:pt>
                <c:pt idx="95">
                  <c:v>191</c:v>
                </c:pt>
                <c:pt idx="96">
                  <c:v>192</c:v>
                </c:pt>
                <c:pt idx="97">
                  <c:v>193</c:v>
                </c:pt>
                <c:pt idx="98">
                  <c:v>194</c:v>
                </c:pt>
                <c:pt idx="99">
                  <c:v>195</c:v>
                </c:pt>
                <c:pt idx="100">
                  <c:v>196</c:v>
                </c:pt>
                <c:pt idx="101">
                  <c:v>197</c:v>
                </c:pt>
                <c:pt idx="102">
                  <c:v>198</c:v>
                </c:pt>
                <c:pt idx="103">
                  <c:v>199</c:v>
                </c:pt>
                <c:pt idx="104">
                  <c:v>200</c:v>
                </c:pt>
                <c:pt idx="105">
                  <c:v>201</c:v>
                </c:pt>
                <c:pt idx="106">
                  <c:v>202</c:v>
                </c:pt>
                <c:pt idx="107">
                  <c:v>203</c:v>
                </c:pt>
                <c:pt idx="108">
                  <c:v>204</c:v>
                </c:pt>
                <c:pt idx="109">
                  <c:v>205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210</c:v>
                </c:pt>
                <c:pt idx="115">
                  <c:v>211</c:v>
                </c:pt>
                <c:pt idx="116">
                  <c:v>212</c:v>
                </c:pt>
                <c:pt idx="117">
                  <c:v>213</c:v>
                </c:pt>
                <c:pt idx="118">
                  <c:v>214</c:v>
                </c:pt>
                <c:pt idx="119">
                  <c:v>215</c:v>
                </c:pt>
                <c:pt idx="120">
                  <c:v>216</c:v>
                </c:pt>
                <c:pt idx="121">
                  <c:v>217</c:v>
                </c:pt>
                <c:pt idx="122">
                  <c:v>218</c:v>
                </c:pt>
                <c:pt idx="123">
                  <c:v>219</c:v>
                </c:pt>
                <c:pt idx="124">
                  <c:v>220</c:v>
                </c:pt>
                <c:pt idx="125">
                  <c:v>221</c:v>
                </c:pt>
                <c:pt idx="126">
                  <c:v>222</c:v>
                </c:pt>
                <c:pt idx="127">
                  <c:v>223</c:v>
                </c:pt>
                <c:pt idx="128">
                  <c:v>224</c:v>
                </c:pt>
                <c:pt idx="129">
                  <c:v>225</c:v>
                </c:pt>
                <c:pt idx="130">
                  <c:v>226</c:v>
                </c:pt>
                <c:pt idx="131">
                  <c:v>227</c:v>
                </c:pt>
                <c:pt idx="132">
                  <c:v>228</c:v>
                </c:pt>
                <c:pt idx="133">
                  <c:v>229</c:v>
                </c:pt>
                <c:pt idx="134">
                  <c:v>230</c:v>
                </c:pt>
                <c:pt idx="135">
                  <c:v>231</c:v>
                </c:pt>
                <c:pt idx="136">
                  <c:v>232</c:v>
                </c:pt>
                <c:pt idx="137">
                  <c:v>233</c:v>
                </c:pt>
                <c:pt idx="138">
                  <c:v>234</c:v>
                </c:pt>
                <c:pt idx="139">
                  <c:v>235</c:v>
                </c:pt>
                <c:pt idx="140">
                  <c:v>236</c:v>
                </c:pt>
                <c:pt idx="141">
                  <c:v>237</c:v>
                </c:pt>
                <c:pt idx="142">
                  <c:v>238</c:v>
                </c:pt>
                <c:pt idx="143">
                  <c:v>239</c:v>
                </c:pt>
                <c:pt idx="144">
                  <c:v>240</c:v>
                </c:pt>
                <c:pt idx="145">
                  <c:v>241</c:v>
                </c:pt>
                <c:pt idx="146">
                  <c:v>242</c:v>
                </c:pt>
                <c:pt idx="147">
                  <c:v>243</c:v>
                </c:pt>
                <c:pt idx="148">
                  <c:v>244</c:v>
                </c:pt>
                <c:pt idx="149">
                  <c:v>245</c:v>
                </c:pt>
                <c:pt idx="150">
                  <c:v>246</c:v>
                </c:pt>
                <c:pt idx="151">
                  <c:v>247</c:v>
                </c:pt>
                <c:pt idx="152">
                  <c:v>248</c:v>
                </c:pt>
                <c:pt idx="153">
                  <c:v>249</c:v>
                </c:pt>
                <c:pt idx="154">
                  <c:v>250</c:v>
                </c:pt>
                <c:pt idx="155">
                  <c:v>251</c:v>
                </c:pt>
                <c:pt idx="156">
                  <c:v>252</c:v>
                </c:pt>
                <c:pt idx="157">
                  <c:v>253</c:v>
                </c:pt>
                <c:pt idx="158">
                  <c:v>254</c:v>
                </c:pt>
                <c:pt idx="159">
                  <c:v>255</c:v>
                </c:pt>
                <c:pt idx="160">
                  <c:v>256</c:v>
                </c:pt>
                <c:pt idx="161">
                  <c:v>257</c:v>
                </c:pt>
                <c:pt idx="162">
                  <c:v>258</c:v>
                </c:pt>
                <c:pt idx="163">
                  <c:v>259</c:v>
                </c:pt>
                <c:pt idx="164">
                  <c:v>260</c:v>
                </c:pt>
                <c:pt idx="165">
                  <c:v>261</c:v>
                </c:pt>
                <c:pt idx="166">
                  <c:v>262</c:v>
                </c:pt>
                <c:pt idx="167">
                  <c:v>263</c:v>
                </c:pt>
                <c:pt idx="168">
                  <c:v>264</c:v>
                </c:pt>
                <c:pt idx="169">
                  <c:v>265</c:v>
                </c:pt>
                <c:pt idx="170">
                  <c:v>266</c:v>
                </c:pt>
                <c:pt idx="171">
                  <c:v>267</c:v>
                </c:pt>
                <c:pt idx="172">
                  <c:v>268</c:v>
                </c:pt>
                <c:pt idx="173">
                  <c:v>269</c:v>
                </c:pt>
                <c:pt idx="174">
                  <c:v>270</c:v>
                </c:pt>
                <c:pt idx="175">
                  <c:v>271</c:v>
                </c:pt>
                <c:pt idx="176">
                  <c:v>272</c:v>
                </c:pt>
                <c:pt idx="177">
                  <c:v>273</c:v>
                </c:pt>
                <c:pt idx="178">
                  <c:v>274</c:v>
                </c:pt>
                <c:pt idx="179">
                  <c:v>275</c:v>
                </c:pt>
                <c:pt idx="180">
                  <c:v>276</c:v>
                </c:pt>
                <c:pt idx="181">
                  <c:v>277</c:v>
                </c:pt>
                <c:pt idx="182">
                  <c:v>278</c:v>
                </c:pt>
                <c:pt idx="183">
                  <c:v>279</c:v>
                </c:pt>
                <c:pt idx="184">
                  <c:v>280</c:v>
                </c:pt>
                <c:pt idx="185">
                  <c:v>281</c:v>
                </c:pt>
                <c:pt idx="186">
                  <c:v>282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286</c:v>
                </c:pt>
                <c:pt idx="191">
                  <c:v>287</c:v>
                </c:pt>
                <c:pt idx="192">
                  <c:v>288</c:v>
                </c:pt>
                <c:pt idx="193">
                  <c:v>289</c:v>
                </c:pt>
              </c:numCache>
            </c:numRef>
          </c:cat>
          <c:val>
            <c:numRef>
              <c:f>K5_top100gt2nas_top10!$H$2:$H$195</c:f>
              <c:numCache>
                <c:formatCode>General</c:formatCode>
                <c:ptCount val="194"/>
                <c:pt idx="0">
                  <c:v>0.9300333333333336</c:v>
                </c:pt>
                <c:pt idx="1">
                  <c:v>0.91595454545454569</c:v>
                </c:pt>
                <c:pt idx="2">
                  <c:v>0.96439000000000064</c:v>
                </c:pt>
                <c:pt idx="3">
                  <c:v>0.90885714285714259</c:v>
                </c:pt>
                <c:pt idx="4">
                  <c:v>0.94966363636363715</c:v>
                </c:pt>
                <c:pt idx="5">
                  <c:v>0.93508994082840269</c:v>
                </c:pt>
                <c:pt idx="6">
                  <c:v>0.92659230769230749</c:v>
                </c:pt>
                <c:pt idx="7">
                  <c:v>0.94077083333333433</c:v>
                </c:pt>
                <c:pt idx="8">
                  <c:v>0.9347142857142855</c:v>
                </c:pt>
                <c:pt idx="9">
                  <c:v>0.97483333333333355</c:v>
                </c:pt>
                <c:pt idx="10">
                  <c:v>0.9113</c:v>
                </c:pt>
                <c:pt idx="11">
                  <c:v>0.92510000000000003</c:v>
                </c:pt>
                <c:pt idx="12">
                  <c:v>0.92537702702702707</c:v>
                </c:pt>
                <c:pt idx="13">
                  <c:v>0.93799999999999994</c:v>
                </c:pt>
                <c:pt idx="14">
                  <c:v>0.92882303030303104</c:v>
                </c:pt>
                <c:pt idx="15">
                  <c:v>0.94498571428571465</c:v>
                </c:pt>
                <c:pt idx="16">
                  <c:v>0.929730921052631</c:v>
                </c:pt>
                <c:pt idx="17">
                  <c:v>0.93339047619047721</c:v>
                </c:pt>
                <c:pt idx="18">
                  <c:v>0</c:v>
                </c:pt>
                <c:pt idx="19">
                  <c:v>0.92070000000000052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0.89700000000000035</c:v>
                </c:pt>
                <c:pt idx="24">
                  <c:v>0.95025000000000004</c:v>
                </c:pt>
                <c:pt idx="25">
                  <c:v>0</c:v>
                </c:pt>
                <c:pt idx="26">
                  <c:v>0.93831428571428521</c:v>
                </c:pt>
                <c:pt idx="27">
                  <c:v>0.91089999999999993</c:v>
                </c:pt>
                <c:pt idx="28">
                  <c:v>0.89849000000000034</c:v>
                </c:pt>
                <c:pt idx="29">
                  <c:v>0.9254</c:v>
                </c:pt>
                <c:pt idx="30">
                  <c:v>0.95817333333333365</c:v>
                </c:pt>
                <c:pt idx="31">
                  <c:v>0</c:v>
                </c:pt>
                <c:pt idx="32">
                  <c:v>0.93703999999999998</c:v>
                </c:pt>
                <c:pt idx="33">
                  <c:v>0.96300000000000052</c:v>
                </c:pt>
                <c:pt idx="34">
                  <c:v>0.97439999999999971</c:v>
                </c:pt>
                <c:pt idx="35">
                  <c:v>0.94178369565217446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0.92800000000000005</c:v>
                </c:pt>
                <c:pt idx="40">
                  <c:v>0.92625000000000002</c:v>
                </c:pt>
                <c:pt idx="41">
                  <c:v>0.90429787234042625</c:v>
                </c:pt>
                <c:pt idx="42">
                  <c:v>0.9254</c:v>
                </c:pt>
                <c:pt idx="43">
                  <c:v>0.94910000000000005</c:v>
                </c:pt>
                <c:pt idx="44">
                  <c:v>0.93759090909090859</c:v>
                </c:pt>
                <c:pt idx="45">
                  <c:v>0.92113333333333325</c:v>
                </c:pt>
                <c:pt idx="46">
                  <c:v>0.92486086956521729</c:v>
                </c:pt>
                <c:pt idx="47">
                  <c:v>0.94041176470588239</c:v>
                </c:pt>
                <c:pt idx="48">
                  <c:v>0.92941666666666656</c:v>
                </c:pt>
                <c:pt idx="49">
                  <c:v>0</c:v>
                </c:pt>
                <c:pt idx="50">
                  <c:v>0.94299072847682164</c:v>
                </c:pt>
                <c:pt idx="51">
                  <c:v>0.92096470588235191</c:v>
                </c:pt>
                <c:pt idx="52">
                  <c:v>0.94175000000000053</c:v>
                </c:pt>
                <c:pt idx="53">
                  <c:v>0.92865454545454562</c:v>
                </c:pt>
                <c:pt idx="54">
                  <c:v>0.92820000000000003</c:v>
                </c:pt>
                <c:pt idx="55">
                  <c:v>0</c:v>
                </c:pt>
                <c:pt idx="56">
                  <c:v>0</c:v>
                </c:pt>
                <c:pt idx="57">
                  <c:v>0.92130000000000001</c:v>
                </c:pt>
                <c:pt idx="58">
                  <c:v>0.8834000000000003</c:v>
                </c:pt>
                <c:pt idx="59">
                  <c:v>0.94635000000000002</c:v>
                </c:pt>
                <c:pt idx="60">
                  <c:v>0</c:v>
                </c:pt>
                <c:pt idx="61">
                  <c:v>0</c:v>
                </c:pt>
                <c:pt idx="62">
                  <c:v>0.94997142857142924</c:v>
                </c:pt>
                <c:pt idx="63">
                  <c:v>0.9720000000000002</c:v>
                </c:pt>
                <c:pt idx="64">
                  <c:v>0.94218888888888885</c:v>
                </c:pt>
                <c:pt idx="65">
                  <c:v>0</c:v>
                </c:pt>
                <c:pt idx="66">
                  <c:v>0.91476500000000005</c:v>
                </c:pt>
                <c:pt idx="67">
                  <c:v>0.93890000000000051</c:v>
                </c:pt>
                <c:pt idx="68">
                  <c:v>0.93020000000000003</c:v>
                </c:pt>
                <c:pt idx="69">
                  <c:v>0.93105000000000004</c:v>
                </c:pt>
                <c:pt idx="70">
                  <c:v>0.9164071428571422</c:v>
                </c:pt>
                <c:pt idx="71">
                  <c:v>0</c:v>
                </c:pt>
                <c:pt idx="72">
                  <c:v>0.9464499999999999</c:v>
                </c:pt>
                <c:pt idx="73">
                  <c:v>0.91913333333333325</c:v>
                </c:pt>
                <c:pt idx="74">
                  <c:v>0</c:v>
                </c:pt>
                <c:pt idx="75">
                  <c:v>0.87360000000000082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0.94114000000000064</c:v>
                </c:pt>
                <c:pt idx="86">
                  <c:v>0.95300000000000051</c:v>
                </c:pt>
                <c:pt idx="87">
                  <c:v>0.92973333333333363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0.90718749999999959</c:v>
                </c:pt>
                <c:pt idx="93">
                  <c:v>0.93453333333333333</c:v>
                </c:pt>
                <c:pt idx="94">
                  <c:v>0</c:v>
                </c:pt>
                <c:pt idx="95">
                  <c:v>0</c:v>
                </c:pt>
                <c:pt idx="96">
                  <c:v>0.94380000000000053</c:v>
                </c:pt>
                <c:pt idx="97">
                  <c:v>0.95325000000000004</c:v>
                </c:pt>
                <c:pt idx="98">
                  <c:v>0</c:v>
                </c:pt>
                <c:pt idx="99">
                  <c:v>0</c:v>
                </c:pt>
                <c:pt idx="100">
                  <c:v>0.90659999999999996</c:v>
                </c:pt>
                <c:pt idx="101">
                  <c:v>0.94870000000000054</c:v>
                </c:pt>
                <c:pt idx="102">
                  <c:v>0.96613749999999998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0.96330000000000005</c:v>
                </c:pt>
                <c:pt idx="109">
                  <c:v>0.92473571428571488</c:v>
                </c:pt>
                <c:pt idx="110">
                  <c:v>0</c:v>
                </c:pt>
                <c:pt idx="111">
                  <c:v>0.93049999999999999</c:v>
                </c:pt>
                <c:pt idx="112">
                  <c:v>0.9194166666666661</c:v>
                </c:pt>
                <c:pt idx="113">
                  <c:v>0</c:v>
                </c:pt>
                <c:pt idx="114">
                  <c:v>0.94870000000000054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0.92504615384615352</c:v>
                </c:pt>
                <c:pt idx="125">
                  <c:v>0</c:v>
                </c:pt>
                <c:pt idx="126">
                  <c:v>0.92946000000000006</c:v>
                </c:pt>
                <c:pt idx="127">
                  <c:v>0.96535000000000004</c:v>
                </c:pt>
                <c:pt idx="128">
                  <c:v>0</c:v>
                </c:pt>
                <c:pt idx="129">
                  <c:v>0.98496249999999919</c:v>
                </c:pt>
                <c:pt idx="130">
                  <c:v>1.0198999999999987</c:v>
                </c:pt>
                <c:pt idx="131">
                  <c:v>0</c:v>
                </c:pt>
                <c:pt idx="132">
                  <c:v>0</c:v>
                </c:pt>
                <c:pt idx="133">
                  <c:v>0.94873529411764701</c:v>
                </c:pt>
                <c:pt idx="134">
                  <c:v>1.0281333333333333</c:v>
                </c:pt>
                <c:pt idx="135">
                  <c:v>0.95760000000000056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0.93846666666666656</c:v>
                </c:pt>
                <c:pt idx="144">
                  <c:v>0.94345999999999997</c:v>
                </c:pt>
                <c:pt idx="145">
                  <c:v>0.93440000000000001</c:v>
                </c:pt>
                <c:pt idx="146">
                  <c:v>0</c:v>
                </c:pt>
                <c:pt idx="147">
                  <c:v>0.95830000000000004</c:v>
                </c:pt>
                <c:pt idx="148">
                  <c:v>0.94355</c:v>
                </c:pt>
                <c:pt idx="149">
                  <c:v>0.98102500000000004</c:v>
                </c:pt>
                <c:pt idx="150">
                  <c:v>0.95380000000000054</c:v>
                </c:pt>
                <c:pt idx="151">
                  <c:v>0</c:v>
                </c:pt>
                <c:pt idx="152">
                  <c:v>0</c:v>
                </c:pt>
                <c:pt idx="153">
                  <c:v>0.95355000000000001</c:v>
                </c:pt>
                <c:pt idx="154">
                  <c:v>0</c:v>
                </c:pt>
                <c:pt idx="155">
                  <c:v>0.92937333333333361</c:v>
                </c:pt>
                <c:pt idx="156">
                  <c:v>0.94430000000000003</c:v>
                </c:pt>
                <c:pt idx="157">
                  <c:v>0</c:v>
                </c:pt>
                <c:pt idx="158">
                  <c:v>0.90014285714285713</c:v>
                </c:pt>
                <c:pt idx="159">
                  <c:v>0</c:v>
                </c:pt>
                <c:pt idx="160">
                  <c:v>0.94815000000000005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0.95320000000000005</c:v>
                </c:pt>
                <c:pt idx="166">
                  <c:v>0</c:v>
                </c:pt>
                <c:pt idx="167">
                  <c:v>0.92725000000000002</c:v>
                </c:pt>
                <c:pt idx="168">
                  <c:v>0.93140000000000001</c:v>
                </c:pt>
                <c:pt idx="169">
                  <c:v>0.94404999999999994</c:v>
                </c:pt>
                <c:pt idx="170">
                  <c:v>0</c:v>
                </c:pt>
                <c:pt idx="171">
                  <c:v>0.93825426829268299</c:v>
                </c:pt>
                <c:pt idx="172">
                  <c:v>0.91435416666666658</c:v>
                </c:pt>
                <c:pt idx="173">
                  <c:v>0</c:v>
                </c:pt>
                <c:pt idx="174">
                  <c:v>0.8924000000000003</c:v>
                </c:pt>
                <c:pt idx="175">
                  <c:v>0.91024126984126907</c:v>
                </c:pt>
                <c:pt idx="176">
                  <c:v>0.94359999999999999</c:v>
                </c:pt>
                <c:pt idx="177">
                  <c:v>0.94340000000000002</c:v>
                </c:pt>
                <c:pt idx="178">
                  <c:v>0</c:v>
                </c:pt>
                <c:pt idx="179">
                  <c:v>0.91605000000000003</c:v>
                </c:pt>
                <c:pt idx="180">
                  <c:v>0.90720000000000001</c:v>
                </c:pt>
                <c:pt idx="181">
                  <c:v>0.90103333333333335</c:v>
                </c:pt>
                <c:pt idx="182">
                  <c:v>0</c:v>
                </c:pt>
                <c:pt idx="183">
                  <c:v>0.95069473684210593</c:v>
                </c:pt>
                <c:pt idx="184">
                  <c:v>0</c:v>
                </c:pt>
                <c:pt idx="185">
                  <c:v>0.94642222222222216</c:v>
                </c:pt>
                <c:pt idx="186">
                  <c:v>0</c:v>
                </c:pt>
                <c:pt idx="187">
                  <c:v>0.93890000000000051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</c:numCache>
            </c:numRef>
          </c:val>
        </c:ser>
        <c:ser>
          <c:idx val="4"/>
          <c:order val="4"/>
          <c:tx>
            <c:v>Expert Region</c:v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>
                <a:solidFill>
                  <a:srgbClr val="002060"/>
                </a:solidFill>
                <a:prstDash val="solid"/>
              </a:ln>
            </c:spPr>
          </c:marker>
          <c:cat>
            <c:numRef>
              <c:f>K5_top100gt2nas_top10!$P$2:$P$195</c:f>
              <c:numCache>
                <c:formatCode>General</c:formatCode>
                <c:ptCount val="19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106</c:v>
                </c:pt>
                <c:pt idx="11">
                  <c:v>107</c:v>
                </c:pt>
                <c:pt idx="12">
                  <c:v>108</c:v>
                </c:pt>
                <c:pt idx="13">
                  <c:v>109</c:v>
                </c:pt>
                <c:pt idx="14">
                  <c:v>110</c:v>
                </c:pt>
                <c:pt idx="15">
                  <c:v>111</c:v>
                </c:pt>
                <c:pt idx="16">
                  <c:v>112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116</c:v>
                </c:pt>
                <c:pt idx="21">
                  <c:v>117</c:v>
                </c:pt>
                <c:pt idx="22">
                  <c:v>118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122</c:v>
                </c:pt>
                <c:pt idx="27">
                  <c:v>123</c:v>
                </c:pt>
                <c:pt idx="28">
                  <c:v>124</c:v>
                </c:pt>
                <c:pt idx="29">
                  <c:v>125</c:v>
                </c:pt>
                <c:pt idx="30">
                  <c:v>126</c:v>
                </c:pt>
                <c:pt idx="31">
                  <c:v>127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133</c:v>
                </c:pt>
                <c:pt idx="38">
                  <c:v>134</c:v>
                </c:pt>
                <c:pt idx="39">
                  <c:v>135</c:v>
                </c:pt>
                <c:pt idx="40">
                  <c:v>136</c:v>
                </c:pt>
                <c:pt idx="41">
                  <c:v>137</c:v>
                </c:pt>
                <c:pt idx="42">
                  <c:v>138</c:v>
                </c:pt>
                <c:pt idx="43">
                  <c:v>139</c:v>
                </c:pt>
                <c:pt idx="44">
                  <c:v>140</c:v>
                </c:pt>
                <c:pt idx="45">
                  <c:v>141</c:v>
                </c:pt>
                <c:pt idx="46">
                  <c:v>142</c:v>
                </c:pt>
                <c:pt idx="47">
                  <c:v>143</c:v>
                </c:pt>
                <c:pt idx="48">
                  <c:v>144</c:v>
                </c:pt>
                <c:pt idx="49">
                  <c:v>145</c:v>
                </c:pt>
                <c:pt idx="50">
                  <c:v>146</c:v>
                </c:pt>
                <c:pt idx="51">
                  <c:v>147</c:v>
                </c:pt>
                <c:pt idx="52">
                  <c:v>148</c:v>
                </c:pt>
                <c:pt idx="53">
                  <c:v>149</c:v>
                </c:pt>
                <c:pt idx="54">
                  <c:v>150</c:v>
                </c:pt>
                <c:pt idx="55">
                  <c:v>151</c:v>
                </c:pt>
                <c:pt idx="56">
                  <c:v>152</c:v>
                </c:pt>
                <c:pt idx="57">
                  <c:v>153</c:v>
                </c:pt>
                <c:pt idx="58">
                  <c:v>154</c:v>
                </c:pt>
                <c:pt idx="59">
                  <c:v>155</c:v>
                </c:pt>
                <c:pt idx="60">
                  <c:v>156</c:v>
                </c:pt>
                <c:pt idx="61">
                  <c:v>157</c:v>
                </c:pt>
                <c:pt idx="62">
                  <c:v>158</c:v>
                </c:pt>
                <c:pt idx="63">
                  <c:v>159</c:v>
                </c:pt>
                <c:pt idx="64">
                  <c:v>160</c:v>
                </c:pt>
                <c:pt idx="65">
                  <c:v>161</c:v>
                </c:pt>
                <c:pt idx="66">
                  <c:v>162</c:v>
                </c:pt>
                <c:pt idx="67">
                  <c:v>163</c:v>
                </c:pt>
                <c:pt idx="68">
                  <c:v>164</c:v>
                </c:pt>
                <c:pt idx="69">
                  <c:v>165</c:v>
                </c:pt>
                <c:pt idx="70">
                  <c:v>166</c:v>
                </c:pt>
                <c:pt idx="71">
                  <c:v>167</c:v>
                </c:pt>
                <c:pt idx="72">
                  <c:v>168</c:v>
                </c:pt>
                <c:pt idx="73">
                  <c:v>169</c:v>
                </c:pt>
                <c:pt idx="74">
                  <c:v>170</c:v>
                </c:pt>
                <c:pt idx="75">
                  <c:v>171</c:v>
                </c:pt>
                <c:pt idx="76">
                  <c:v>172</c:v>
                </c:pt>
                <c:pt idx="77">
                  <c:v>173</c:v>
                </c:pt>
                <c:pt idx="78">
                  <c:v>174</c:v>
                </c:pt>
                <c:pt idx="79">
                  <c:v>175</c:v>
                </c:pt>
                <c:pt idx="80">
                  <c:v>176</c:v>
                </c:pt>
                <c:pt idx="81">
                  <c:v>177</c:v>
                </c:pt>
                <c:pt idx="82">
                  <c:v>178</c:v>
                </c:pt>
                <c:pt idx="83">
                  <c:v>179</c:v>
                </c:pt>
                <c:pt idx="84">
                  <c:v>180</c:v>
                </c:pt>
                <c:pt idx="85">
                  <c:v>181</c:v>
                </c:pt>
                <c:pt idx="86">
                  <c:v>182</c:v>
                </c:pt>
                <c:pt idx="87">
                  <c:v>183</c:v>
                </c:pt>
                <c:pt idx="88">
                  <c:v>184</c:v>
                </c:pt>
                <c:pt idx="89">
                  <c:v>185</c:v>
                </c:pt>
                <c:pt idx="90">
                  <c:v>186</c:v>
                </c:pt>
                <c:pt idx="91">
                  <c:v>187</c:v>
                </c:pt>
                <c:pt idx="92">
                  <c:v>188</c:v>
                </c:pt>
                <c:pt idx="93">
                  <c:v>189</c:v>
                </c:pt>
                <c:pt idx="94">
                  <c:v>190</c:v>
                </c:pt>
                <c:pt idx="95">
                  <c:v>191</c:v>
                </c:pt>
                <c:pt idx="96">
                  <c:v>192</c:v>
                </c:pt>
                <c:pt idx="97">
                  <c:v>193</c:v>
                </c:pt>
                <c:pt idx="98">
                  <c:v>194</c:v>
                </c:pt>
                <c:pt idx="99">
                  <c:v>195</c:v>
                </c:pt>
                <c:pt idx="100">
                  <c:v>196</c:v>
                </c:pt>
                <c:pt idx="101">
                  <c:v>197</c:v>
                </c:pt>
                <c:pt idx="102">
                  <c:v>198</c:v>
                </c:pt>
                <c:pt idx="103">
                  <c:v>199</c:v>
                </c:pt>
                <c:pt idx="104">
                  <c:v>200</c:v>
                </c:pt>
                <c:pt idx="105">
                  <c:v>201</c:v>
                </c:pt>
                <c:pt idx="106">
                  <c:v>202</c:v>
                </c:pt>
                <c:pt idx="107">
                  <c:v>203</c:v>
                </c:pt>
                <c:pt idx="108">
                  <c:v>204</c:v>
                </c:pt>
                <c:pt idx="109">
                  <c:v>205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210</c:v>
                </c:pt>
                <c:pt idx="115">
                  <c:v>211</c:v>
                </c:pt>
                <c:pt idx="116">
                  <c:v>212</c:v>
                </c:pt>
                <c:pt idx="117">
                  <c:v>213</c:v>
                </c:pt>
                <c:pt idx="118">
                  <c:v>214</c:v>
                </c:pt>
                <c:pt idx="119">
                  <c:v>215</c:v>
                </c:pt>
                <c:pt idx="120">
                  <c:v>216</c:v>
                </c:pt>
                <c:pt idx="121">
                  <c:v>217</c:v>
                </c:pt>
                <c:pt idx="122">
                  <c:v>218</c:v>
                </c:pt>
                <c:pt idx="123">
                  <c:v>219</c:v>
                </c:pt>
                <c:pt idx="124">
                  <c:v>220</c:v>
                </c:pt>
                <c:pt idx="125">
                  <c:v>221</c:v>
                </c:pt>
                <c:pt idx="126">
                  <c:v>222</c:v>
                </c:pt>
                <c:pt idx="127">
                  <c:v>223</c:v>
                </c:pt>
                <c:pt idx="128">
                  <c:v>224</c:v>
                </c:pt>
                <c:pt idx="129">
                  <c:v>225</c:v>
                </c:pt>
                <c:pt idx="130">
                  <c:v>226</c:v>
                </c:pt>
                <c:pt idx="131">
                  <c:v>227</c:v>
                </c:pt>
                <c:pt idx="132">
                  <c:v>228</c:v>
                </c:pt>
                <c:pt idx="133">
                  <c:v>229</c:v>
                </c:pt>
                <c:pt idx="134">
                  <c:v>230</c:v>
                </c:pt>
                <c:pt idx="135">
                  <c:v>231</c:v>
                </c:pt>
                <c:pt idx="136">
                  <c:v>232</c:v>
                </c:pt>
                <c:pt idx="137">
                  <c:v>233</c:v>
                </c:pt>
                <c:pt idx="138">
                  <c:v>234</c:v>
                </c:pt>
                <c:pt idx="139">
                  <c:v>235</c:v>
                </c:pt>
                <c:pt idx="140">
                  <c:v>236</c:v>
                </c:pt>
                <c:pt idx="141">
                  <c:v>237</c:v>
                </c:pt>
                <c:pt idx="142">
                  <c:v>238</c:v>
                </c:pt>
                <c:pt idx="143">
                  <c:v>239</c:v>
                </c:pt>
                <c:pt idx="144">
                  <c:v>240</c:v>
                </c:pt>
                <c:pt idx="145">
                  <c:v>241</c:v>
                </c:pt>
                <c:pt idx="146">
                  <c:v>242</c:v>
                </c:pt>
                <c:pt idx="147">
                  <c:v>243</c:v>
                </c:pt>
                <c:pt idx="148">
                  <c:v>244</c:v>
                </c:pt>
                <c:pt idx="149">
                  <c:v>245</c:v>
                </c:pt>
                <c:pt idx="150">
                  <c:v>246</c:v>
                </c:pt>
                <c:pt idx="151">
                  <c:v>247</c:v>
                </c:pt>
                <c:pt idx="152">
                  <c:v>248</c:v>
                </c:pt>
                <c:pt idx="153">
                  <c:v>249</c:v>
                </c:pt>
                <c:pt idx="154">
                  <c:v>250</c:v>
                </c:pt>
                <c:pt idx="155">
                  <c:v>251</c:v>
                </c:pt>
                <c:pt idx="156">
                  <c:v>252</c:v>
                </c:pt>
                <c:pt idx="157">
                  <c:v>253</c:v>
                </c:pt>
                <c:pt idx="158">
                  <c:v>254</c:v>
                </c:pt>
                <c:pt idx="159">
                  <c:v>255</c:v>
                </c:pt>
                <c:pt idx="160">
                  <c:v>256</c:v>
                </c:pt>
                <c:pt idx="161">
                  <c:v>257</c:v>
                </c:pt>
                <c:pt idx="162">
                  <c:v>258</c:v>
                </c:pt>
                <c:pt idx="163">
                  <c:v>259</c:v>
                </c:pt>
                <c:pt idx="164">
                  <c:v>260</c:v>
                </c:pt>
                <c:pt idx="165">
                  <c:v>261</c:v>
                </c:pt>
                <c:pt idx="166">
                  <c:v>262</c:v>
                </c:pt>
                <c:pt idx="167">
                  <c:v>263</c:v>
                </c:pt>
                <c:pt idx="168">
                  <c:v>264</c:v>
                </c:pt>
                <c:pt idx="169">
                  <c:v>265</c:v>
                </c:pt>
                <c:pt idx="170">
                  <c:v>266</c:v>
                </c:pt>
                <c:pt idx="171">
                  <c:v>267</c:v>
                </c:pt>
                <c:pt idx="172">
                  <c:v>268</c:v>
                </c:pt>
                <c:pt idx="173">
                  <c:v>269</c:v>
                </c:pt>
                <c:pt idx="174">
                  <c:v>270</c:v>
                </c:pt>
                <c:pt idx="175">
                  <c:v>271</c:v>
                </c:pt>
                <c:pt idx="176">
                  <c:v>272</c:v>
                </c:pt>
                <c:pt idx="177">
                  <c:v>273</c:v>
                </c:pt>
                <c:pt idx="178">
                  <c:v>274</c:v>
                </c:pt>
                <c:pt idx="179">
                  <c:v>275</c:v>
                </c:pt>
                <c:pt idx="180">
                  <c:v>276</c:v>
                </c:pt>
                <c:pt idx="181">
                  <c:v>277</c:v>
                </c:pt>
                <c:pt idx="182">
                  <c:v>278</c:v>
                </c:pt>
                <c:pt idx="183">
                  <c:v>279</c:v>
                </c:pt>
                <c:pt idx="184">
                  <c:v>280</c:v>
                </c:pt>
                <c:pt idx="185">
                  <c:v>281</c:v>
                </c:pt>
                <c:pt idx="186">
                  <c:v>282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286</c:v>
                </c:pt>
                <c:pt idx="191">
                  <c:v>287</c:v>
                </c:pt>
                <c:pt idx="192">
                  <c:v>288</c:v>
                </c:pt>
                <c:pt idx="193">
                  <c:v>289</c:v>
                </c:pt>
              </c:numCache>
            </c:numRef>
          </c:cat>
          <c:val>
            <c:numRef>
              <c:f>K5_top100gt2nas_top10!$O$2:$O$195</c:f>
              <c:numCache>
                <c:formatCode>General</c:formatCode>
                <c:ptCount val="194"/>
                <c:pt idx="0">
                  <c:v>-500</c:v>
                </c:pt>
                <c:pt idx="1">
                  <c:v>-500</c:v>
                </c:pt>
                <c:pt idx="2">
                  <c:v>-500</c:v>
                </c:pt>
                <c:pt idx="3">
                  <c:v>-500</c:v>
                </c:pt>
                <c:pt idx="4">
                  <c:v>-500</c:v>
                </c:pt>
                <c:pt idx="5">
                  <c:v>-500</c:v>
                </c:pt>
                <c:pt idx="6">
                  <c:v>-500</c:v>
                </c:pt>
                <c:pt idx="7">
                  <c:v>-500</c:v>
                </c:pt>
                <c:pt idx="8">
                  <c:v>-500</c:v>
                </c:pt>
                <c:pt idx="9">
                  <c:v>-500</c:v>
                </c:pt>
                <c:pt idx="10">
                  <c:v>-500</c:v>
                </c:pt>
                <c:pt idx="11">
                  <c:v>-500</c:v>
                </c:pt>
                <c:pt idx="12">
                  <c:v>-500</c:v>
                </c:pt>
                <c:pt idx="13">
                  <c:v>-500</c:v>
                </c:pt>
                <c:pt idx="14">
                  <c:v>-500</c:v>
                </c:pt>
                <c:pt idx="15">
                  <c:v>-500</c:v>
                </c:pt>
                <c:pt idx="16">
                  <c:v>-500</c:v>
                </c:pt>
                <c:pt idx="17">
                  <c:v>1.05</c:v>
                </c:pt>
                <c:pt idx="18">
                  <c:v>1.05</c:v>
                </c:pt>
                <c:pt idx="19">
                  <c:v>1.05</c:v>
                </c:pt>
                <c:pt idx="20">
                  <c:v>1.05</c:v>
                </c:pt>
                <c:pt idx="21">
                  <c:v>1.05</c:v>
                </c:pt>
                <c:pt idx="22">
                  <c:v>1.05</c:v>
                </c:pt>
                <c:pt idx="23">
                  <c:v>1.05</c:v>
                </c:pt>
                <c:pt idx="24">
                  <c:v>1.05</c:v>
                </c:pt>
                <c:pt idx="25">
                  <c:v>1.05</c:v>
                </c:pt>
                <c:pt idx="26">
                  <c:v>1.05</c:v>
                </c:pt>
                <c:pt idx="27">
                  <c:v>1.05</c:v>
                </c:pt>
                <c:pt idx="28">
                  <c:v>1.05</c:v>
                </c:pt>
                <c:pt idx="29">
                  <c:v>-500</c:v>
                </c:pt>
                <c:pt idx="30">
                  <c:v>-500</c:v>
                </c:pt>
                <c:pt idx="31">
                  <c:v>-500</c:v>
                </c:pt>
                <c:pt idx="32">
                  <c:v>-500</c:v>
                </c:pt>
                <c:pt idx="33">
                  <c:v>-500</c:v>
                </c:pt>
                <c:pt idx="34">
                  <c:v>-500</c:v>
                </c:pt>
                <c:pt idx="35">
                  <c:v>-500</c:v>
                </c:pt>
                <c:pt idx="36">
                  <c:v>-500</c:v>
                </c:pt>
                <c:pt idx="37">
                  <c:v>-500</c:v>
                </c:pt>
                <c:pt idx="38">
                  <c:v>-500</c:v>
                </c:pt>
                <c:pt idx="39">
                  <c:v>-500</c:v>
                </c:pt>
                <c:pt idx="40">
                  <c:v>-500</c:v>
                </c:pt>
                <c:pt idx="41">
                  <c:v>-500</c:v>
                </c:pt>
                <c:pt idx="42">
                  <c:v>-500</c:v>
                </c:pt>
                <c:pt idx="43">
                  <c:v>-500</c:v>
                </c:pt>
                <c:pt idx="44">
                  <c:v>-500</c:v>
                </c:pt>
                <c:pt idx="45">
                  <c:v>-500</c:v>
                </c:pt>
                <c:pt idx="46">
                  <c:v>-500</c:v>
                </c:pt>
                <c:pt idx="47">
                  <c:v>-500</c:v>
                </c:pt>
                <c:pt idx="48">
                  <c:v>-500</c:v>
                </c:pt>
                <c:pt idx="49">
                  <c:v>-500</c:v>
                </c:pt>
                <c:pt idx="50">
                  <c:v>-500</c:v>
                </c:pt>
                <c:pt idx="51">
                  <c:v>-500</c:v>
                </c:pt>
                <c:pt idx="52">
                  <c:v>-500</c:v>
                </c:pt>
                <c:pt idx="53">
                  <c:v>-500</c:v>
                </c:pt>
                <c:pt idx="54">
                  <c:v>-500</c:v>
                </c:pt>
                <c:pt idx="55">
                  <c:v>-500</c:v>
                </c:pt>
                <c:pt idx="56">
                  <c:v>-500</c:v>
                </c:pt>
                <c:pt idx="57">
                  <c:v>-500</c:v>
                </c:pt>
                <c:pt idx="58">
                  <c:v>-500</c:v>
                </c:pt>
                <c:pt idx="59">
                  <c:v>-500</c:v>
                </c:pt>
                <c:pt idx="60">
                  <c:v>-500</c:v>
                </c:pt>
                <c:pt idx="61">
                  <c:v>-500</c:v>
                </c:pt>
                <c:pt idx="62">
                  <c:v>-500</c:v>
                </c:pt>
                <c:pt idx="63">
                  <c:v>-500</c:v>
                </c:pt>
                <c:pt idx="64">
                  <c:v>-500</c:v>
                </c:pt>
                <c:pt idx="65">
                  <c:v>-500</c:v>
                </c:pt>
                <c:pt idx="66">
                  <c:v>-500</c:v>
                </c:pt>
                <c:pt idx="67">
                  <c:v>1.05</c:v>
                </c:pt>
                <c:pt idx="68">
                  <c:v>1.05</c:v>
                </c:pt>
                <c:pt idx="69">
                  <c:v>1.05</c:v>
                </c:pt>
                <c:pt idx="70">
                  <c:v>1.05</c:v>
                </c:pt>
                <c:pt idx="71">
                  <c:v>1.05</c:v>
                </c:pt>
                <c:pt idx="72">
                  <c:v>1.05</c:v>
                </c:pt>
                <c:pt idx="73">
                  <c:v>1.05</c:v>
                </c:pt>
                <c:pt idx="74">
                  <c:v>1.05</c:v>
                </c:pt>
                <c:pt idx="75">
                  <c:v>1.05</c:v>
                </c:pt>
                <c:pt idx="76">
                  <c:v>1.05</c:v>
                </c:pt>
                <c:pt idx="77">
                  <c:v>1.05</c:v>
                </c:pt>
                <c:pt idx="78">
                  <c:v>-500</c:v>
                </c:pt>
                <c:pt idx="79">
                  <c:v>-500</c:v>
                </c:pt>
                <c:pt idx="80">
                  <c:v>-500</c:v>
                </c:pt>
                <c:pt idx="81">
                  <c:v>-500</c:v>
                </c:pt>
                <c:pt idx="82">
                  <c:v>-500</c:v>
                </c:pt>
                <c:pt idx="83">
                  <c:v>-500</c:v>
                </c:pt>
                <c:pt idx="84">
                  <c:v>-500</c:v>
                </c:pt>
                <c:pt idx="85">
                  <c:v>-500</c:v>
                </c:pt>
                <c:pt idx="86">
                  <c:v>-500</c:v>
                </c:pt>
                <c:pt idx="87">
                  <c:v>-500</c:v>
                </c:pt>
                <c:pt idx="88">
                  <c:v>-500</c:v>
                </c:pt>
                <c:pt idx="89">
                  <c:v>-500</c:v>
                </c:pt>
                <c:pt idx="90">
                  <c:v>-500</c:v>
                </c:pt>
                <c:pt idx="91">
                  <c:v>-500</c:v>
                </c:pt>
                <c:pt idx="92">
                  <c:v>-500</c:v>
                </c:pt>
                <c:pt idx="93">
                  <c:v>1.05</c:v>
                </c:pt>
                <c:pt idx="94">
                  <c:v>1.05</c:v>
                </c:pt>
                <c:pt idx="95">
                  <c:v>1.05</c:v>
                </c:pt>
                <c:pt idx="96">
                  <c:v>1.05</c:v>
                </c:pt>
                <c:pt idx="97">
                  <c:v>1.05</c:v>
                </c:pt>
                <c:pt idx="98">
                  <c:v>1.05</c:v>
                </c:pt>
                <c:pt idx="99">
                  <c:v>1.05</c:v>
                </c:pt>
                <c:pt idx="100">
                  <c:v>1.05</c:v>
                </c:pt>
                <c:pt idx="101">
                  <c:v>1.05</c:v>
                </c:pt>
                <c:pt idx="102">
                  <c:v>1.05</c:v>
                </c:pt>
                <c:pt idx="103">
                  <c:v>1.05</c:v>
                </c:pt>
                <c:pt idx="104">
                  <c:v>1.05</c:v>
                </c:pt>
                <c:pt idx="105">
                  <c:v>1.05</c:v>
                </c:pt>
                <c:pt idx="106">
                  <c:v>-500</c:v>
                </c:pt>
                <c:pt idx="107">
                  <c:v>-500</c:v>
                </c:pt>
                <c:pt idx="108">
                  <c:v>-500</c:v>
                </c:pt>
                <c:pt idx="109">
                  <c:v>-500</c:v>
                </c:pt>
                <c:pt idx="110">
                  <c:v>-500</c:v>
                </c:pt>
                <c:pt idx="111">
                  <c:v>-500</c:v>
                </c:pt>
                <c:pt idx="112">
                  <c:v>-500</c:v>
                </c:pt>
                <c:pt idx="113">
                  <c:v>-500</c:v>
                </c:pt>
                <c:pt idx="114">
                  <c:v>-500</c:v>
                </c:pt>
                <c:pt idx="115">
                  <c:v>-500</c:v>
                </c:pt>
                <c:pt idx="116">
                  <c:v>-500</c:v>
                </c:pt>
                <c:pt idx="117">
                  <c:v>-500</c:v>
                </c:pt>
                <c:pt idx="118">
                  <c:v>-500</c:v>
                </c:pt>
                <c:pt idx="119">
                  <c:v>-500</c:v>
                </c:pt>
                <c:pt idx="120">
                  <c:v>-500</c:v>
                </c:pt>
                <c:pt idx="121">
                  <c:v>-500</c:v>
                </c:pt>
                <c:pt idx="122">
                  <c:v>-500</c:v>
                </c:pt>
                <c:pt idx="123">
                  <c:v>-500</c:v>
                </c:pt>
                <c:pt idx="124">
                  <c:v>-500</c:v>
                </c:pt>
                <c:pt idx="125">
                  <c:v>-500</c:v>
                </c:pt>
                <c:pt idx="126">
                  <c:v>-500</c:v>
                </c:pt>
                <c:pt idx="127">
                  <c:v>-500</c:v>
                </c:pt>
                <c:pt idx="128">
                  <c:v>-500</c:v>
                </c:pt>
                <c:pt idx="129">
                  <c:v>-500</c:v>
                </c:pt>
                <c:pt idx="130">
                  <c:v>-500</c:v>
                </c:pt>
                <c:pt idx="131">
                  <c:v>-500</c:v>
                </c:pt>
                <c:pt idx="132">
                  <c:v>-500</c:v>
                </c:pt>
                <c:pt idx="133">
                  <c:v>-500</c:v>
                </c:pt>
                <c:pt idx="134">
                  <c:v>-500</c:v>
                </c:pt>
                <c:pt idx="135">
                  <c:v>-500</c:v>
                </c:pt>
                <c:pt idx="136">
                  <c:v>-500</c:v>
                </c:pt>
                <c:pt idx="137">
                  <c:v>-500</c:v>
                </c:pt>
                <c:pt idx="138">
                  <c:v>-500</c:v>
                </c:pt>
                <c:pt idx="139">
                  <c:v>-500</c:v>
                </c:pt>
                <c:pt idx="140">
                  <c:v>-500</c:v>
                </c:pt>
                <c:pt idx="141">
                  <c:v>-500</c:v>
                </c:pt>
                <c:pt idx="142">
                  <c:v>-500</c:v>
                </c:pt>
                <c:pt idx="143">
                  <c:v>-500</c:v>
                </c:pt>
                <c:pt idx="144">
                  <c:v>-500</c:v>
                </c:pt>
                <c:pt idx="145">
                  <c:v>-500</c:v>
                </c:pt>
                <c:pt idx="146">
                  <c:v>-500</c:v>
                </c:pt>
                <c:pt idx="147">
                  <c:v>-500</c:v>
                </c:pt>
                <c:pt idx="148">
                  <c:v>-500</c:v>
                </c:pt>
                <c:pt idx="149">
                  <c:v>-500</c:v>
                </c:pt>
                <c:pt idx="150">
                  <c:v>-500</c:v>
                </c:pt>
                <c:pt idx="151">
                  <c:v>-500</c:v>
                </c:pt>
                <c:pt idx="152">
                  <c:v>-500</c:v>
                </c:pt>
                <c:pt idx="153">
                  <c:v>-500</c:v>
                </c:pt>
                <c:pt idx="154">
                  <c:v>-500</c:v>
                </c:pt>
                <c:pt idx="155">
                  <c:v>-500</c:v>
                </c:pt>
                <c:pt idx="156">
                  <c:v>-500</c:v>
                </c:pt>
                <c:pt idx="157">
                  <c:v>-500</c:v>
                </c:pt>
                <c:pt idx="158">
                  <c:v>-500</c:v>
                </c:pt>
                <c:pt idx="159">
                  <c:v>-500</c:v>
                </c:pt>
                <c:pt idx="160">
                  <c:v>-500</c:v>
                </c:pt>
                <c:pt idx="161">
                  <c:v>-500</c:v>
                </c:pt>
                <c:pt idx="162">
                  <c:v>-500</c:v>
                </c:pt>
                <c:pt idx="163">
                  <c:v>-500</c:v>
                </c:pt>
                <c:pt idx="164">
                  <c:v>-500</c:v>
                </c:pt>
                <c:pt idx="165">
                  <c:v>-500</c:v>
                </c:pt>
                <c:pt idx="166">
                  <c:v>-500</c:v>
                </c:pt>
                <c:pt idx="167">
                  <c:v>-500</c:v>
                </c:pt>
                <c:pt idx="168">
                  <c:v>-500</c:v>
                </c:pt>
                <c:pt idx="169">
                  <c:v>-500</c:v>
                </c:pt>
                <c:pt idx="170">
                  <c:v>-500</c:v>
                </c:pt>
                <c:pt idx="171">
                  <c:v>-500</c:v>
                </c:pt>
                <c:pt idx="172">
                  <c:v>-500</c:v>
                </c:pt>
                <c:pt idx="173">
                  <c:v>-500</c:v>
                </c:pt>
                <c:pt idx="174">
                  <c:v>-500</c:v>
                </c:pt>
                <c:pt idx="175">
                  <c:v>-500</c:v>
                </c:pt>
                <c:pt idx="176">
                  <c:v>-500</c:v>
                </c:pt>
                <c:pt idx="177">
                  <c:v>-500</c:v>
                </c:pt>
                <c:pt idx="178">
                  <c:v>-500</c:v>
                </c:pt>
                <c:pt idx="179">
                  <c:v>-500</c:v>
                </c:pt>
                <c:pt idx="180">
                  <c:v>-500</c:v>
                </c:pt>
                <c:pt idx="181">
                  <c:v>-500</c:v>
                </c:pt>
                <c:pt idx="182">
                  <c:v>-500</c:v>
                </c:pt>
                <c:pt idx="183">
                  <c:v>-500</c:v>
                </c:pt>
                <c:pt idx="184">
                  <c:v>-500</c:v>
                </c:pt>
                <c:pt idx="185">
                  <c:v>1.05</c:v>
                </c:pt>
                <c:pt idx="186">
                  <c:v>1.05</c:v>
                </c:pt>
                <c:pt idx="187">
                  <c:v>1.05</c:v>
                </c:pt>
                <c:pt idx="188">
                  <c:v>1.05</c:v>
                </c:pt>
                <c:pt idx="189">
                  <c:v>1.05</c:v>
                </c:pt>
                <c:pt idx="190">
                  <c:v>1.05</c:v>
                </c:pt>
                <c:pt idx="191">
                  <c:v>1.05</c:v>
                </c:pt>
                <c:pt idx="192">
                  <c:v>1.05</c:v>
                </c:pt>
                <c:pt idx="193">
                  <c:v>1.05</c:v>
                </c:pt>
              </c:numCache>
            </c:numRef>
          </c:val>
        </c:ser>
        <c:marker val="1"/>
        <c:axId val="63009536"/>
        <c:axId val="63011072"/>
      </c:lineChart>
      <c:catAx>
        <c:axId val="6300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Residue</a:t>
                </a:r>
              </a:p>
            </c:rich>
          </c:tx>
          <c:layout>
            <c:manualLayout>
              <c:xMode val="edge"/>
              <c:yMode val="edge"/>
              <c:x val="0.45283018867924602"/>
              <c:y val="0.8841761827079923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007360"/>
        <c:crosses val="autoZero"/>
        <c:lblAlgn val="ctr"/>
        <c:lblOffset val="100"/>
        <c:tickLblSkip val="10"/>
        <c:tickMarkSkip val="5"/>
      </c:catAx>
      <c:valAx>
        <c:axId val="63007360"/>
        <c:scaling>
          <c:orientation val="minMax"/>
          <c:max val="200"/>
          <c:min val="0"/>
        </c:scaling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Count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43719412724306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005056"/>
        <c:crosses val="autoZero"/>
        <c:crossBetween val="between"/>
      </c:valAx>
      <c:catAx>
        <c:axId val="63009536"/>
        <c:scaling>
          <c:orientation val="minMax"/>
        </c:scaling>
        <c:delete val="1"/>
        <c:axPos val="b"/>
        <c:numFmt formatCode="General" sourceLinked="1"/>
        <c:tickLblPos val="nextTo"/>
        <c:crossAx val="63011072"/>
        <c:crosses val="autoZero"/>
        <c:lblAlgn val="ctr"/>
        <c:lblOffset val="100"/>
      </c:catAx>
      <c:valAx>
        <c:axId val="63011072"/>
        <c:scaling>
          <c:orientation val="minMax"/>
          <c:max val="1.05"/>
          <c:min val="0.85000000000000064"/>
        </c:scaling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 Curiosity Score</a:t>
                </a:r>
              </a:p>
            </c:rich>
          </c:tx>
          <c:layout>
            <c:manualLayout>
              <c:xMode val="edge"/>
              <c:yMode val="edge"/>
              <c:x val="0.95227524972253053"/>
              <c:y val="0.305057096247961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009536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201997780244231"/>
          <c:y val="0.9559543230016313"/>
          <c:w val="0.74036861929439846"/>
          <c:h val="3.337794847422222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458D-C0A0-4A26-A0E7-3C9CD71FC812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8228E-D337-456E-9E04-C6C4756CA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5204-39A9-4AD3-AE4C-ABAEAD6F5D72}" type="slidenum">
              <a:rPr lang="en-US"/>
              <a:pPr/>
              <a:t>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 some time on “Tumor </a:t>
            </a:r>
            <a:r>
              <a:rPr lang="en-US" dirty="0" err="1" smtClean="0"/>
              <a:t>Supressor</a:t>
            </a:r>
            <a:r>
              <a:rPr lang="en-US" dirty="0" smtClean="0"/>
              <a:t> Protein”.  It’s a chain</a:t>
            </a:r>
            <a:r>
              <a:rPr lang="en-US" baseline="0" dirty="0" smtClean="0"/>
              <a:t> </a:t>
            </a:r>
            <a:r>
              <a:rPr lang="en-US" dirty="0" smtClean="0"/>
              <a:t>consisting of the 20 amino acids folded up into a glob.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Norman E.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Sharpless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Nature (2007)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76371-2B94-4B6A-AFA0-6D25040518DF}" type="slidenum">
              <a:rPr lang="en-US"/>
              <a:pPr/>
              <a:t>15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/>
              <a:t>For example, Flu, TB, HIV and Cancer – the topic of this talk.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6DDF3-104D-4F17-ABF0-71691A932ABD}" type="slidenum">
              <a:rPr lang="en-US"/>
              <a:pPr/>
              <a:t>17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A8D7F-2260-4F59-8F81-2BF50F7AE317}" type="slidenum">
              <a:rPr lang="en-US"/>
              <a:pPr/>
              <a:t>19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37765-7DAB-4B8F-AA8E-466876AD1404}" type="slidenum">
              <a:rPr lang="en-US"/>
              <a:pPr/>
              <a:t>20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E9C8F-F65D-46EC-AE93-CE81E56AB4F5}" type="slidenum">
              <a:rPr lang="en-US"/>
              <a:pPr/>
              <a:t>21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this with a picture showing a homology model being turned into a string of numbers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here’s one set of features to give you some idea of how</a:t>
            </a:r>
            <a:r>
              <a:rPr lang="en-US" baseline="0" dirty="0" smtClean="0"/>
              <a:t> attribute extraction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above</a:t>
            </a:r>
            <a:r>
              <a:rPr lang="en-US" baseline="0" dirty="0" smtClean="0"/>
              <a:t> protein, there is a biologically active region that’s known to interact with many other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FEF4F-56B0-4D05-8AF1-734A4CB34BFB}" type="slidenum">
              <a:rPr lang="en-US"/>
              <a:pPr/>
              <a:t>24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time is saved?</a:t>
            </a:r>
            <a:r>
              <a:rPr lang="en-US" baseline="0" dirty="0" smtClean="0"/>
              <a:t>  Computer: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F84CA-82DE-490E-8C06-0B865BEC4B7B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the book with a chimera picture of p53 in this diagram.</a:t>
            </a:r>
          </a:p>
          <a:p>
            <a:r>
              <a:rPr lang="en-US"/>
              <a:t>Replace the experimenter with another computer picture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460A5-EE9C-4379-8C58-8827BCA5DC2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5B588-299B-4228-8784-6A4E20AFED14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CFF71-4342-48CF-9DF7-62177035CADC}" type="slidenum">
              <a:rPr lang="en-US"/>
              <a:pPr/>
              <a:t>29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AB865-D99B-4E00-9059-D3BD77E46CA4}" type="slidenum">
              <a:rPr lang="en-US"/>
              <a:pPr/>
              <a:t>30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0D72E-87B8-4F3B-B026-BEC1155DF2EF}" type="slidenum">
              <a:rPr lang="en-US"/>
              <a:pPr/>
              <a:t>31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Preserve the colors from the previous slide.  CHANGE THE TITLE?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78996-EE86-4FE4-8060-3A69D267B465}" type="slidenum">
              <a:rPr lang="en-US"/>
              <a:pPr/>
              <a:t>32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Types are in the paper.  Point out that “C” is a control.  CLEAN UP FONT DIFFERENCES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Correlation Coefficient: 0 is bad, 1 is good, 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CFF71-4342-48CF-9DF7-62177035CADC}" type="slidenum">
              <a:rPr lang="en-US"/>
              <a:pPr/>
              <a:t>35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AB865-D99B-4E00-9059-D3BD77E46CA4}" type="slidenum">
              <a:rPr lang="en-US"/>
              <a:pPr/>
              <a:t>36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AB865-D99B-4E00-9059-D3BD77E46CA4}" type="slidenum">
              <a:rPr lang="en-US"/>
              <a:pPr/>
              <a:t>37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What Enrichment Ratio,</a:t>
            </a:r>
            <a:r>
              <a:rPr lang="en-US" baseline="0" dirty="0" smtClean="0"/>
              <a:t> Halfway Point, and Positive Area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7818B-5AAA-4AA3-BC49-FF06CE8537A4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use a computer to build a model p53.  The computer will then tell us which ways that p53 can break would be interesting for us to make it in the lab.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D4EC1-BB81-4443-83A9-61D776048777}" type="slidenum">
              <a:rPr lang="en-US"/>
              <a:pPr/>
              <a:t>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8228E-D337-456E-9E04-C6C4756CA7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E5DBF-5E15-4B03-9742-861544B6E7A3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p53 is the master regulator? Of the genome.  Look for quote in the paper.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AE367-11CA-4D39-890E-DA8EB1393F55}" type="slidenum">
              <a:rPr lang="en-US"/>
              <a:pPr/>
              <a:t>10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want to know everything that we can about p53!!!!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FCED3-02AB-4203-8E41-2253054C4CA9}" type="slidenum">
              <a:rPr lang="en-US"/>
              <a:pPr/>
              <a:t>11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R @ 249 -&gt;</a:t>
            </a:r>
            <a:r>
              <a:rPr lang="en-US" baseline="0" dirty="0" smtClean="0"/>
              <a:t> S</a:t>
            </a:r>
          </a:p>
          <a:p>
            <a:r>
              <a:rPr lang="en-US" baseline="0" dirty="0" smtClean="0"/>
              <a:t>Add appearing boxes that say “Cancer -&gt; Inactive” “</a:t>
            </a:r>
            <a:r>
              <a:rPr lang="en-US" baseline="0" dirty="0" err="1" smtClean="0"/>
              <a:t>Cancer+Rescue</a:t>
            </a:r>
            <a:r>
              <a:rPr lang="en-US" baseline="0" dirty="0" smtClean="0"/>
              <a:t> -&gt; Active”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44EC6-AE98-4AD8-8B59-0FC1BF68970F}" type="slidenum">
              <a:rPr lang="en-US"/>
              <a:pPr/>
              <a:t>12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the second picture.  The tetramer binds to the p53 DNA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7A60CB-BB0C-4DFD-8512-31AE5BF79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0E97B-1E9B-43F2-940A-96E4FD646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7F32-24BE-45CA-A5B2-DB7D9A3F6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0937BB-61E1-4D90-AAFD-DDE3602C4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9E9B4-D5CF-40E5-8715-6A1365E29F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5D93C3-A6EF-4F40-9D6E-3C70BD957D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24A82-D3CF-4256-9239-060974141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8679C-579D-4D43-8CA7-39FC20CCA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A1C9-B0FB-4789-9B70-3CB9A5BDB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2A555-242B-4805-A470-B05AF8FDC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F328C-EB5E-4370-B284-4120330DE1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B3CF7-4F9C-4124-833D-F1A384B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C1F59-05E3-4EE4-999F-7FAAEB1D9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141D6E-7820-47DF-9E5F-0DFA9D18C8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2B2563-D217-4A12-8287-1690F6A2A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ubblesite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mage:Cdmb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82976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Machine Learning discovers p53 cancer </a:t>
            </a:r>
            <a:r>
              <a:rPr lang="en-US" sz="4000" dirty="0" smtClean="0"/>
              <a:t>rescue regions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11607"/>
            <a:ext cx="82296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Sam Danziger</a:t>
            </a:r>
            <a:r>
              <a:rPr lang="en-US" dirty="0" smtClean="0"/>
              <a:t>,</a:t>
            </a:r>
          </a:p>
          <a:p>
            <a:r>
              <a:rPr lang="en-US" sz="1900" dirty="0" smtClean="0"/>
              <a:t>Roberta </a:t>
            </a:r>
            <a:r>
              <a:rPr lang="en-US" sz="1900" dirty="0" err="1" smtClean="0"/>
              <a:t>Baronio</a:t>
            </a:r>
            <a:r>
              <a:rPr lang="en-US" sz="1900" dirty="0" smtClean="0"/>
              <a:t>, Linda V. Hall, Lydia Ho, </a:t>
            </a:r>
            <a:r>
              <a:rPr lang="en-US" sz="1900" dirty="0" err="1" smtClean="0"/>
              <a:t>Kirsty</a:t>
            </a:r>
            <a:r>
              <a:rPr lang="en-US" sz="1900" dirty="0" smtClean="0"/>
              <a:t> A. Salmon, G. Wesley Hatfield, Peter Kaiser </a:t>
            </a:r>
            <a:br>
              <a:rPr lang="en-US" sz="1900" dirty="0" smtClean="0"/>
            </a:br>
            <a:r>
              <a:rPr lang="en-US" sz="1900" dirty="0" smtClean="0"/>
              <a:t>and Richard H. Lathrop</a:t>
            </a:r>
          </a:p>
          <a:p>
            <a:r>
              <a:rPr lang="en-US" dirty="0" smtClean="0"/>
              <a:t>11/17/08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p53 &amp; Cancer Prevention</a:t>
            </a:r>
            <a:endParaRPr lang="en-US" sz="4000" dirty="0"/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5105400" y="1524000"/>
            <a:ext cx="3810000" cy="5033963"/>
            <a:chOff x="1488" y="1008"/>
            <a:chExt cx="2400" cy="3171"/>
          </a:xfrm>
        </p:grpSpPr>
        <p:sp>
          <p:nvSpPr>
            <p:cNvPr id="67711" name="Text Box 127"/>
            <p:cNvSpPr txBox="1">
              <a:spLocks noChangeArrowheads="1"/>
            </p:cNvSpPr>
            <p:nvPr/>
          </p:nvSpPr>
          <p:spPr bwMode="auto">
            <a:xfrm>
              <a:off x="2400" y="1008"/>
              <a:ext cx="768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Cancer</a:t>
              </a:r>
            </a:p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FF3300"/>
                </a:solidFill>
              </a:endParaRPr>
            </a:p>
          </p:txBody>
        </p:sp>
        <p:pic>
          <p:nvPicPr>
            <p:cNvPr id="67694" name="Picture 110" descr="End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928"/>
              <a:ext cx="1344" cy="900"/>
            </a:xfrm>
            <a:prstGeom prst="rect">
              <a:avLst/>
            </a:prstGeom>
            <a:noFill/>
          </p:spPr>
        </p:pic>
        <p:pic>
          <p:nvPicPr>
            <p:cNvPr id="67697" name="Picture 113" descr="p53_dna_badBot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1296"/>
              <a:ext cx="1200" cy="1001"/>
            </a:xfrm>
            <a:prstGeom prst="rect">
              <a:avLst/>
            </a:prstGeom>
            <a:noFill/>
          </p:spPr>
        </p:pic>
        <p:sp>
          <p:nvSpPr>
            <p:cNvPr id="67700" name="Text Box 116"/>
            <p:cNvSpPr txBox="1">
              <a:spLocks noChangeArrowheads="1"/>
            </p:cNvSpPr>
            <p:nvPr/>
          </p:nvSpPr>
          <p:spPr bwMode="auto">
            <a:xfrm>
              <a:off x="2160" y="2304"/>
              <a:ext cx="12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2a) Damaged DNA | </a:t>
              </a:r>
              <a:br>
                <a:rPr lang="en-US" sz="1600" b="1"/>
              </a:br>
              <a:r>
                <a:rPr lang="en-US" sz="1600" b="1"/>
                <a:t>Inactive P53</a:t>
              </a:r>
            </a:p>
          </p:txBody>
        </p:sp>
        <p:sp>
          <p:nvSpPr>
            <p:cNvPr id="67702" name="Text Box 118"/>
            <p:cNvSpPr txBox="1">
              <a:spLocks noChangeArrowheads="1"/>
            </p:cNvSpPr>
            <p:nvPr/>
          </p:nvSpPr>
          <p:spPr bwMode="auto">
            <a:xfrm>
              <a:off x="1488" y="3888"/>
              <a:ext cx="24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/>
                <a:t>www.vh.org/adult/provider/pathology/OBGYNOncology/Images/Endo1.jpg</a:t>
              </a:r>
            </a:p>
            <a:p>
              <a:pPr algn="ctr"/>
              <a:r>
                <a:rPr lang="en-US" sz="1600" b="1" dirty="0"/>
                <a:t>2b) Cancer</a:t>
              </a:r>
              <a:endParaRPr lang="en-US" sz="1600" dirty="0"/>
            </a:p>
          </p:txBody>
        </p:sp>
        <p:sp>
          <p:nvSpPr>
            <p:cNvPr id="67708" name="Line 124"/>
            <p:cNvSpPr>
              <a:spLocks noChangeShapeType="1"/>
            </p:cNvSpPr>
            <p:nvPr/>
          </p:nvSpPr>
          <p:spPr bwMode="auto">
            <a:xfrm>
              <a:off x="2832" y="2640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762000" y="1447800"/>
            <a:ext cx="2743200" cy="5280026"/>
            <a:chOff x="4032" y="1008"/>
            <a:chExt cx="1728" cy="3326"/>
          </a:xfrm>
        </p:grpSpPr>
        <p:sp>
          <p:nvSpPr>
            <p:cNvPr id="67712" name="Text Box 128"/>
            <p:cNvSpPr txBox="1">
              <a:spLocks noChangeArrowheads="1"/>
            </p:cNvSpPr>
            <p:nvPr/>
          </p:nvSpPr>
          <p:spPr bwMode="auto">
            <a:xfrm>
              <a:off x="4272" y="1008"/>
              <a:ext cx="1344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B050"/>
                  </a:solidFill>
                </a:rPr>
                <a:t>Healthy Cell</a:t>
              </a:r>
              <a:endParaRPr lang="en-US" sz="2400" b="1" dirty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66FF33"/>
                </a:solidFill>
              </a:endParaRPr>
            </a:p>
          </p:txBody>
        </p:sp>
        <p:pic>
          <p:nvPicPr>
            <p:cNvPr id="67695" name="Picture 111" descr="cycle-p5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64" y="2928"/>
              <a:ext cx="960" cy="891"/>
            </a:xfrm>
            <a:prstGeom prst="rect">
              <a:avLst/>
            </a:prstGeom>
            <a:noFill/>
          </p:spPr>
        </p:pic>
        <p:pic>
          <p:nvPicPr>
            <p:cNvPr id="67698" name="Picture 114" descr="p53_dna_badD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" y="1296"/>
              <a:ext cx="1200" cy="1001"/>
            </a:xfrm>
            <a:prstGeom prst="rect">
              <a:avLst/>
            </a:prstGeom>
            <a:noFill/>
          </p:spPr>
        </p:pic>
        <p:sp>
          <p:nvSpPr>
            <p:cNvPr id="67701" name="Text Box 117"/>
            <p:cNvSpPr txBox="1">
              <a:spLocks noChangeArrowheads="1"/>
            </p:cNvSpPr>
            <p:nvPr/>
          </p:nvSpPr>
          <p:spPr bwMode="auto">
            <a:xfrm>
              <a:off x="4224" y="2304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 smtClean="0"/>
                <a:t>1a</a:t>
              </a:r>
              <a:r>
                <a:rPr lang="en-US" sz="1600" b="1" dirty="0"/>
                <a:t>) Damaged DNA | </a:t>
              </a:r>
              <a:br>
                <a:rPr lang="en-US" sz="1600" b="1" dirty="0"/>
              </a:br>
              <a:r>
                <a:rPr lang="en-US" sz="1600" b="1" dirty="0" smtClean="0"/>
                <a:t>Active </a:t>
              </a:r>
              <a:r>
                <a:rPr lang="en-US" sz="1600" b="1" dirty="0"/>
                <a:t>P53</a:t>
              </a:r>
              <a:endParaRPr lang="en-US" sz="1600" dirty="0"/>
            </a:p>
          </p:txBody>
        </p:sp>
        <p:sp>
          <p:nvSpPr>
            <p:cNvPr id="67703" name="Text Box 119"/>
            <p:cNvSpPr txBox="1">
              <a:spLocks noChangeArrowheads="1"/>
            </p:cNvSpPr>
            <p:nvPr/>
          </p:nvSpPr>
          <p:spPr bwMode="auto">
            <a:xfrm>
              <a:off x="4032" y="3888"/>
              <a:ext cx="172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b="1" dirty="0"/>
                <a:t>http://www.barrettsinfo.com/figures/cycle-p53.gif</a:t>
              </a:r>
            </a:p>
            <a:p>
              <a:pPr algn="ctr"/>
              <a:r>
                <a:rPr lang="en-US" sz="1600" b="1" dirty="0" smtClean="0"/>
                <a:t>1b</a:t>
              </a:r>
              <a:r>
                <a:rPr lang="en-US" sz="1600" b="1" dirty="0"/>
                <a:t>) DNA Repair or Apoptosis</a:t>
              </a:r>
              <a:endParaRPr lang="en-US" sz="1600" dirty="0"/>
            </a:p>
          </p:txBody>
        </p:sp>
        <p:sp>
          <p:nvSpPr>
            <p:cNvPr id="67710" name="Line 126"/>
            <p:cNvSpPr>
              <a:spLocks noChangeShapeType="1"/>
            </p:cNvSpPr>
            <p:nvPr/>
          </p:nvSpPr>
          <p:spPr bwMode="auto">
            <a:xfrm>
              <a:off x="4944" y="2640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3810000" y="2971800"/>
            <a:ext cx="1676400" cy="1774825"/>
            <a:chOff x="2352" y="1872"/>
            <a:chExt cx="1056" cy="1118"/>
          </a:xfrm>
        </p:grpSpPr>
        <p:sp>
          <p:nvSpPr>
            <p:cNvPr id="67715" name="AutoShape 131"/>
            <p:cNvSpPr>
              <a:spLocks noChangeArrowheads="1"/>
            </p:cNvSpPr>
            <p:nvPr/>
          </p:nvSpPr>
          <p:spPr bwMode="auto">
            <a:xfrm>
              <a:off x="2544" y="1872"/>
              <a:ext cx="672" cy="624"/>
            </a:xfrm>
            <a:prstGeom prst="rightArrow">
              <a:avLst>
                <a:gd name="adj1" fmla="val 50000"/>
                <a:gd name="adj2" fmla="val 26923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6" name="Text Box 132"/>
            <p:cNvSpPr txBox="1">
              <a:spLocks noChangeArrowheads="1"/>
            </p:cNvSpPr>
            <p:nvPr/>
          </p:nvSpPr>
          <p:spPr bwMode="auto">
            <a:xfrm>
              <a:off x="2352" y="2544"/>
              <a:ext cx="10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If </a:t>
              </a:r>
              <a:r>
                <a:rPr lang="en-US" sz="2000" b="1" dirty="0"/>
                <a:t>p53 Breaks..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1049338" y="4222750"/>
            <a:ext cx="7042150" cy="4064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754313" y="4279900"/>
            <a:ext cx="3646487" cy="292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6824663" y="4279900"/>
            <a:ext cx="903287" cy="292100"/>
          </a:xfrm>
          <a:prstGeom prst="rect">
            <a:avLst/>
          </a:prstGeom>
          <a:solidFill>
            <a:srgbClr val="28004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 rot="5400000" flipH="1">
            <a:off x="6901657" y="4202906"/>
            <a:ext cx="292100" cy="446087"/>
          </a:xfrm>
          <a:prstGeom prst="triangle">
            <a:avLst>
              <a:gd name="adj" fmla="val 49995"/>
            </a:avLst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 rot="16200000">
            <a:off x="7358857" y="4202906"/>
            <a:ext cx="292100" cy="446087"/>
          </a:xfrm>
          <a:prstGeom prst="triangle">
            <a:avLst>
              <a:gd name="adj" fmla="val 49995"/>
            </a:avLst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flipH="1">
            <a:off x="874713" y="4425950"/>
            <a:ext cx="15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 flipH="1">
            <a:off x="8113713" y="4425950"/>
            <a:ext cx="15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484188" y="4137025"/>
            <a:ext cx="4222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>
                <a:effectLst/>
                <a:latin typeface="Helvetica" pitchFamily="34" charset="0"/>
              </a:rPr>
              <a:t>N</a:t>
            </a: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8256588" y="4137025"/>
            <a:ext cx="4222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>
                <a:effectLst/>
                <a:latin typeface="Helvetica" pitchFamily="34" charset="0"/>
              </a:rPr>
              <a:t>C</a:t>
            </a:r>
          </a:p>
        </p:txBody>
      </p:sp>
      <p:sp>
        <p:nvSpPr>
          <p:cNvPr id="220171" name="Freeform 11"/>
          <p:cNvSpPr>
            <a:spLocks/>
          </p:cNvSpPr>
          <p:nvPr/>
        </p:nvSpPr>
        <p:spPr bwMode="auto">
          <a:xfrm>
            <a:off x="2749550" y="4886325"/>
            <a:ext cx="3659188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2592" y="144"/>
              </a:cxn>
              <a:cxn ang="0">
                <a:pos x="2592" y="0"/>
              </a:cxn>
            </a:cxnLst>
            <a:rect l="0" t="0" r="r" b="b"/>
            <a:pathLst>
              <a:path w="2593" h="145">
                <a:moveTo>
                  <a:pt x="0" y="0"/>
                </a:moveTo>
                <a:lnTo>
                  <a:pt x="0" y="144"/>
                </a:lnTo>
                <a:lnTo>
                  <a:pt x="2592" y="144"/>
                </a:lnTo>
                <a:lnTo>
                  <a:pt x="25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3071813" y="5467350"/>
            <a:ext cx="301783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effectLst/>
                <a:latin typeface="Helvetica" pitchFamily="34" charset="0"/>
              </a:rPr>
              <a:t>Core domain for DNA binding</a:t>
            </a:r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6465888" y="5467350"/>
            <a:ext cx="1673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effectLst/>
                <a:latin typeface="Helvetica" pitchFamily="34" charset="0"/>
              </a:rPr>
              <a:t>Tetramerization</a:t>
            </a:r>
          </a:p>
        </p:txBody>
      </p:sp>
      <p:sp>
        <p:nvSpPr>
          <p:cNvPr id="220174" name="Freeform 14"/>
          <p:cNvSpPr>
            <a:spLocks/>
          </p:cNvSpPr>
          <p:nvPr/>
        </p:nvSpPr>
        <p:spPr bwMode="auto">
          <a:xfrm>
            <a:off x="6853238" y="4886325"/>
            <a:ext cx="915987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648" y="144"/>
              </a:cxn>
              <a:cxn ang="0">
                <a:pos x="648" y="0"/>
              </a:cxn>
            </a:cxnLst>
            <a:rect l="0" t="0" r="r" b="b"/>
            <a:pathLst>
              <a:path w="649" h="145">
                <a:moveTo>
                  <a:pt x="0" y="0"/>
                </a:moveTo>
                <a:lnTo>
                  <a:pt x="0" y="144"/>
                </a:lnTo>
                <a:lnTo>
                  <a:pt x="648" y="144"/>
                </a:lnTo>
                <a:lnTo>
                  <a:pt x="64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>
            <a:off x="4579938" y="51276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>
            <a:off x="7310438" y="51276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4252913" y="4840288"/>
            <a:ext cx="655637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effectLst/>
                <a:latin typeface="Helvetica" pitchFamily="34" charset="0"/>
              </a:rPr>
              <a:t>102-292</a:t>
            </a:r>
          </a:p>
        </p:txBody>
      </p: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6970713" y="4848225"/>
            <a:ext cx="6556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effectLst/>
                <a:latin typeface="Helvetica" pitchFamily="34" charset="0"/>
              </a:rPr>
              <a:t>324-355</a:t>
            </a:r>
          </a:p>
        </p:txBody>
      </p:sp>
      <p:sp>
        <p:nvSpPr>
          <p:cNvPr id="220179" name="Rectangle 19"/>
          <p:cNvSpPr>
            <a:spLocks noChangeArrowheads="1"/>
          </p:cNvSpPr>
          <p:nvPr/>
        </p:nvSpPr>
        <p:spPr bwMode="auto">
          <a:xfrm>
            <a:off x="631825" y="5467350"/>
            <a:ext cx="1662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effectLst/>
                <a:latin typeface="Helvetica" pitchFamily="34" charset="0"/>
              </a:rPr>
              <a:t>Transactivation</a:t>
            </a:r>
          </a:p>
        </p:txBody>
      </p:sp>
      <p:sp>
        <p:nvSpPr>
          <p:cNvPr id="220180" name="Freeform 20"/>
          <p:cNvSpPr>
            <a:spLocks/>
          </p:cNvSpPr>
          <p:nvPr/>
        </p:nvSpPr>
        <p:spPr bwMode="auto">
          <a:xfrm>
            <a:off x="1050925" y="4886325"/>
            <a:ext cx="836613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702" y="144"/>
              </a:cxn>
              <a:cxn ang="0">
                <a:pos x="702" y="0"/>
              </a:cxn>
            </a:cxnLst>
            <a:rect l="0" t="0" r="r" b="b"/>
            <a:pathLst>
              <a:path w="703" h="145">
                <a:moveTo>
                  <a:pt x="0" y="0"/>
                </a:moveTo>
                <a:lnTo>
                  <a:pt x="0" y="144"/>
                </a:lnTo>
                <a:lnTo>
                  <a:pt x="702" y="144"/>
                </a:lnTo>
                <a:lnTo>
                  <a:pt x="70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81" name="Line 21"/>
          <p:cNvSpPr>
            <a:spLocks noChangeShapeType="1"/>
          </p:cNvSpPr>
          <p:nvPr/>
        </p:nvSpPr>
        <p:spPr bwMode="auto">
          <a:xfrm>
            <a:off x="1468438" y="51276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1254125" y="4849813"/>
            <a:ext cx="4302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200">
                <a:effectLst/>
                <a:latin typeface="Helvetica" pitchFamily="34" charset="0"/>
              </a:rPr>
              <a:t>1-42</a:t>
            </a:r>
          </a:p>
        </p:txBody>
      </p:sp>
      <p:sp>
        <p:nvSpPr>
          <p:cNvPr id="220183" name="Rectangle 23"/>
          <p:cNvSpPr>
            <a:spLocks noChangeArrowheads="1"/>
          </p:cNvSpPr>
          <p:nvPr/>
        </p:nvSpPr>
        <p:spPr bwMode="auto">
          <a:xfrm>
            <a:off x="1106488" y="4279900"/>
            <a:ext cx="217487" cy="292100"/>
          </a:xfrm>
          <a:prstGeom prst="rect">
            <a:avLst/>
          </a:prstGeom>
          <a:solidFill>
            <a:srgbClr val="28004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4" name="Rectangle 24"/>
          <p:cNvSpPr>
            <a:spLocks noChangeArrowheads="1"/>
          </p:cNvSpPr>
          <p:nvPr/>
        </p:nvSpPr>
        <p:spPr bwMode="auto">
          <a:xfrm>
            <a:off x="1066800" y="4267200"/>
            <a:ext cx="803275" cy="309563"/>
          </a:xfrm>
          <a:prstGeom prst="rect">
            <a:avLst/>
          </a:prstGeom>
          <a:solidFill>
            <a:srgbClr val="28004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0185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1917700"/>
            <a:ext cx="3660775" cy="2286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22018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991600" cy="977900"/>
          </a:xfrm>
          <a:noFill/>
          <a:ln/>
        </p:spPr>
        <p:txBody>
          <a:bodyPr lIns="90487" tIns="44450" rIns="90487" bIns="44450" anchorCtr="0">
            <a:normAutofit/>
          </a:bodyPr>
          <a:lstStyle/>
          <a:p>
            <a:pPr algn="ctr"/>
            <a:r>
              <a:rPr lang="en-US" sz="4000" dirty="0" smtClean="0">
                <a:latin typeface="Lucida Sans Unicode" pitchFamily="34" charset="0"/>
                <a:cs typeface="Lucida Sans Unicode" pitchFamily="34" charset="0"/>
              </a:rPr>
              <a:t>Cancer Rescue Mutations</a:t>
            </a:r>
            <a:endParaRPr lang="en-US" sz="40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0188" name="Rectangle 28"/>
          <p:cNvSpPr>
            <a:spLocks noChangeArrowheads="1"/>
          </p:cNvSpPr>
          <p:nvPr/>
        </p:nvSpPr>
        <p:spPr bwMode="auto">
          <a:xfrm>
            <a:off x="4087813" y="2670175"/>
            <a:ext cx="3857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chemeClr val="bg2"/>
                </a:solidFill>
                <a:effectLst/>
                <a:latin typeface="Helvetica" pitchFamily="34" charset="0"/>
              </a:rPr>
              <a:t>175</a:t>
            </a:r>
          </a:p>
        </p:txBody>
      </p:sp>
      <p:sp>
        <p:nvSpPr>
          <p:cNvPr id="220189" name="Rectangle 29"/>
          <p:cNvSpPr>
            <a:spLocks noChangeArrowheads="1"/>
          </p:cNvSpPr>
          <p:nvPr/>
        </p:nvSpPr>
        <p:spPr bwMode="auto">
          <a:xfrm>
            <a:off x="5048250" y="3025775"/>
            <a:ext cx="384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chemeClr val="bg2"/>
                </a:solidFill>
                <a:effectLst/>
                <a:latin typeface="Helvetica" pitchFamily="34" charset="0"/>
              </a:rPr>
              <a:t>245</a:t>
            </a:r>
          </a:p>
        </p:txBody>
      </p:sp>
      <p:sp>
        <p:nvSpPr>
          <p:cNvPr id="220190" name="Rectangle 30"/>
          <p:cNvSpPr>
            <a:spLocks noChangeArrowheads="1"/>
          </p:cNvSpPr>
          <p:nvPr/>
        </p:nvSpPr>
        <p:spPr bwMode="auto">
          <a:xfrm>
            <a:off x="5103813" y="1984375"/>
            <a:ext cx="3857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chemeClr val="bg2"/>
                </a:solidFill>
                <a:effectLst/>
                <a:latin typeface="Helvetica" pitchFamily="34" charset="0"/>
              </a:rPr>
              <a:t>248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029200" y="1965325"/>
            <a:ext cx="968374" cy="2225674"/>
            <a:chOff x="3168" y="1223"/>
            <a:chExt cx="610" cy="1402"/>
          </a:xfrm>
        </p:grpSpPr>
        <p:sp>
          <p:nvSpPr>
            <p:cNvPr id="220186" name="Line 26"/>
            <p:cNvSpPr>
              <a:spLocks noChangeShapeType="1"/>
            </p:cNvSpPr>
            <p:nvPr/>
          </p:nvSpPr>
          <p:spPr bwMode="auto">
            <a:xfrm>
              <a:off x="3468" y="1486"/>
              <a:ext cx="0" cy="1139"/>
            </a:xfrm>
            <a:prstGeom prst="line">
              <a:avLst/>
            </a:prstGeom>
            <a:noFill/>
            <a:ln w="76200">
              <a:solidFill>
                <a:srgbClr val="DB002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1" name="Rectangle 31"/>
            <p:cNvSpPr>
              <a:spLocks noChangeArrowheads="1"/>
            </p:cNvSpPr>
            <p:nvPr/>
          </p:nvSpPr>
          <p:spPr bwMode="auto">
            <a:xfrm>
              <a:off x="3168" y="1223"/>
              <a:ext cx="61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 dirty="0" smtClean="0">
                  <a:solidFill>
                    <a:srgbClr val="DB0023"/>
                  </a:solidFill>
                  <a:effectLst/>
                  <a:latin typeface="Helvetica" pitchFamily="34" charset="0"/>
                </a:rPr>
                <a:t>R249S</a:t>
              </a:r>
              <a:endParaRPr lang="en-US" sz="2000" b="1" dirty="0">
                <a:solidFill>
                  <a:srgbClr val="DB0023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220192" name="Rectangle 32"/>
          <p:cNvSpPr>
            <a:spLocks noChangeArrowheads="1"/>
          </p:cNvSpPr>
          <p:nvPr/>
        </p:nvSpPr>
        <p:spPr bwMode="auto">
          <a:xfrm>
            <a:off x="5872163" y="1946275"/>
            <a:ext cx="384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chemeClr val="bg2"/>
                </a:solidFill>
                <a:effectLst/>
                <a:latin typeface="Helvetica" pitchFamily="34" charset="0"/>
              </a:rPr>
              <a:t>273</a:t>
            </a:r>
          </a:p>
        </p:txBody>
      </p:sp>
      <p:sp>
        <p:nvSpPr>
          <p:cNvPr id="220193" name="Rectangle 33"/>
          <p:cNvSpPr>
            <a:spLocks noChangeArrowheads="1"/>
          </p:cNvSpPr>
          <p:nvPr/>
        </p:nvSpPr>
        <p:spPr bwMode="auto">
          <a:xfrm>
            <a:off x="5927725" y="3025775"/>
            <a:ext cx="38576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chemeClr val="bg2"/>
                </a:solidFill>
                <a:effectLst/>
                <a:latin typeface="Helvetica" pitchFamily="34" charset="0"/>
              </a:rPr>
              <a:t>282</a:t>
            </a:r>
          </a:p>
        </p:txBody>
      </p:sp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1295400" y="6583363"/>
            <a:ext cx="693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effectLst/>
              </a:rPr>
              <a:t>Cancer mutation prevalence data from the IARC p53 database: http://www-p53.iarc.fr/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419600" y="2971800"/>
            <a:ext cx="982663" cy="1219200"/>
            <a:chOff x="2784" y="1872"/>
            <a:chExt cx="619" cy="768"/>
          </a:xfrm>
        </p:grpSpPr>
        <p:sp>
          <p:nvSpPr>
            <p:cNvPr id="220198" name="Rectangle 38"/>
            <p:cNvSpPr>
              <a:spLocks noChangeArrowheads="1"/>
            </p:cNvSpPr>
            <p:nvPr/>
          </p:nvSpPr>
          <p:spPr bwMode="auto">
            <a:xfrm>
              <a:off x="2784" y="1872"/>
              <a:ext cx="61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  <a:effectLst/>
                  <a:latin typeface="Helvetica" pitchFamily="34" charset="0"/>
                </a:rPr>
                <a:t>N235K</a:t>
              </a:r>
              <a:endParaRPr lang="en-US" sz="2000" b="1" dirty="0">
                <a:solidFill>
                  <a:srgbClr val="0080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0197" name="Line 37"/>
            <p:cNvSpPr>
              <a:spLocks noChangeShapeType="1"/>
            </p:cNvSpPr>
            <p:nvPr/>
          </p:nvSpPr>
          <p:spPr bwMode="auto">
            <a:xfrm>
              <a:off x="3216" y="2125"/>
              <a:ext cx="0" cy="51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Evaluating Cancer Rescue Mutants in the Wet Lab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304800" y="4479925"/>
            <a:ext cx="3886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effectLst/>
              </a:rPr>
              <a:t>A Yeast containing an </a:t>
            </a:r>
            <a:r>
              <a:rPr lang="en-US" sz="2000" b="1" dirty="0"/>
              <a:t>inactive p53 cancer</a:t>
            </a:r>
            <a:r>
              <a:rPr lang="en-US" sz="2000" b="0" dirty="0">
                <a:effectLst/>
              </a:rPr>
              <a:t> mutant </a:t>
            </a:r>
            <a:br>
              <a:rPr lang="en-US" sz="2000" b="0" dirty="0">
                <a:effectLst/>
              </a:rPr>
            </a:br>
            <a:r>
              <a:rPr lang="en-US" sz="2800" b="1" dirty="0"/>
              <a:t>will not grow</a:t>
            </a:r>
            <a:r>
              <a:rPr lang="en-US" sz="2000" b="0" dirty="0">
                <a:effectLst/>
              </a:rPr>
              <a:t>.</a:t>
            </a:r>
          </a:p>
        </p:txBody>
      </p:sp>
      <p:sp>
        <p:nvSpPr>
          <p:cNvPr id="156702" name="Text Box 30"/>
          <p:cNvSpPr txBox="1">
            <a:spLocks noChangeArrowheads="1"/>
          </p:cNvSpPr>
          <p:nvPr/>
        </p:nvSpPr>
        <p:spPr bwMode="auto">
          <a:xfrm>
            <a:off x="5029200" y="4495800"/>
            <a:ext cx="3581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effectLst/>
              </a:rPr>
              <a:t>A Yeast containing an </a:t>
            </a:r>
            <a:r>
              <a:rPr lang="en-US" sz="2000" b="1" dirty="0"/>
              <a:t>active p53 cancer rescue</a:t>
            </a:r>
            <a:r>
              <a:rPr lang="en-US" sz="2000" b="0" dirty="0">
                <a:effectLst/>
              </a:rPr>
              <a:t> mutant </a:t>
            </a:r>
            <a:br>
              <a:rPr lang="en-US" sz="2000" b="0" dirty="0">
                <a:effectLst/>
              </a:rPr>
            </a:br>
            <a:r>
              <a:rPr lang="en-US" sz="2800" b="1" dirty="0"/>
              <a:t>will grow</a:t>
            </a:r>
            <a:r>
              <a:rPr lang="en-US" sz="2000" b="0" dirty="0">
                <a:effectLst/>
              </a:rPr>
              <a:t>.</a:t>
            </a:r>
          </a:p>
        </p:txBody>
      </p:sp>
      <p:pic>
        <p:nvPicPr>
          <p:cNvPr id="156704" name="Picture 32" descr="Yeast W plas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2362200"/>
            <a:ext cx="1454150" cy="1908175"/>
          </a:xfrm>
          <a:prstGeom prst="rect">
            <a:avLst/>
          </a:prstGeom>
          <a:noFill/>
        </p:spPr>
      </p:pic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1039346" y="1676400"/>
            <a:ext cx="2313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INACTIVE</a:t>
            </a:r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5996811" y="1676400"/>
            <a:ext cx="185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</a:t>
            </a:r>
          </a:p>
        </p:txBody>
      </p:sp>
      <p:sp>
        <p:nvSpPr>
          <p:cNvPr id="156707" name="Text Box 35"/>
          <p:cNvSpPr txBox="1">
            <a:spLocks noChangeArrowheads="1"/>
          </p:cNvSpPr>
          <p:nvPr/>
        </p:nvSpPr>
        <p:spPr bwMode="auto">
          <a:xfrm>
            <a:off x="1219200" y="6550223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err="1"/>
              <a:t>Baroni</a:t>
            </a:r>
            <a:r>
              <a:rPr lang="en-US" sz="1400" dirty="0"/>
              <a:t>, T.E., </a:t>
            </a:r>
            <a:r>
              <a:rPr lang="en-US" sz="1400" dirty="0" smtClean="0"/>
              <a:t>et al. </a:t>
            </a:r>
            <a:r>
              <a:rPr lang="en-US" sz="1400" i="1" dirty="0" smtClean="0"/>
              <a:t>Proc </a:t>
            </a:r>
            <a:r>
              <a:rPr lang="en-US" sz="1400" i="1" dirty="0" err="1"/>
              <a:t>Natl</a:t>
            </a:r>
            <a:r>
              <a:rPr lang="en-US" sz="1400" i="1" dirty="0"/>
              <a:t> </a:t>
            </a:r>
            <a:r>
              <a:rPr lang="en-US" sz="1400" i="1" dirty="0" err="1"/>
              <a:t>Acad</a:t>
            </a:r>
            <a:r>
              <a:rPr lang="en-US" sz="1400" i="1" dirty="0"/>
              <a:t> </a:t>
            </a:r>
            <a:r>
              <a:rPr lang="en-US" sz="1400" i="1" dirty="0" err="1"/>
              <a:t>Sci</a:t>
            </a:r>
            <a:r>
              <a:rPr lang="en-US" sz="1400" i="1" dirty="0"/>
              <a:t> U S A</a:t>
            </a:r>
            <a:r>
              <a:rPr lang="en-US" sz="1400" dirty="0"/>
              <a:t>, 101, 4930-5.</a:t>
            </a:r>
          </a:p>
        </p:txBody>
      </p:sp>
      <p:pic>
        <p:nvPicPr>
          <p:cNvPr id="156708" name="Picture 36" descr="Yeast-W-DNA-resc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438400"/>
            <a:ext cx="14446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algn="ctr"/>
            <a:r>
              <a:rPr lang="en-US" dirty="0" smtClean="0"/>
              <a:t>p53 Rescue Assay</a:t>
            </a:r>
            <a:endParaRPr lang="en-US" dirty="0"/>
          </a:p>
        </p:txBody>
      </p:sp>
      <p:pic>
        <p:nvPicPr>
          <p:cNvPr id="5" name="Picture 14" descr="CIMG18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5"/>
          <p:cNvSpPr/>
          <p:nvPr/>
        </p:nvSpPr>
        <p:spPr>
          <a:xfrm flipH="1">
            <a:off x="5638800" y="2286000"/>
            <a:ext cx="1419014" cy="304800"/>
          </a:xfrm>
          <a:prstGeom prst="rtTriangle">
            <a:avLst/>
          </a:pr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162800" y="3352800"/>
            <a:ext cx="1227220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r158l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62800" y="3736777"/>
            <a:ext cx="1451811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r158l_y234v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62800" y="2971800"/>
            <a:ext cx="1227220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wt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62800" y="4117777"/>
            <a:ext cx="1451811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C9900"/>
                </a:solidFill>
                <a:latin typeface="Comic Sans MS" pitchFamily="66" charset="0"/>
              </a:rPr>
              <a:t>r158l_y234l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2801" y="4492823"/>
            <a:ext cx="1447800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r158l_n235k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62800" y="4876800"/>
            <a:ext cx="1371600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r158l_l201p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5720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Human p53 may be expressed in yeast assay.</a:t>
            </a:r>
            <a:endParaRPr lang="en-US" sz="2800" dirty="0"/>
          </a:p>
          <a:p>
            <a:r>
              <a:rPr lang="en-US" sz="2800" dirty="0" smtClean="0"/>
              <a:t>463 </a:t>
            </a:r>
            <a:r>
              <a:rPr lang="en-US" sz="2800" dirty="0" smtClean="0"/>
              <a:t>different p53 mutants have already been assayed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Strong</a:t>
            </a:r>
            <a:r>
              <a:rPr lang="en-US" sz="2800" dirty="0" smtClean="0"/>
              <a:t> mutants grown nearly as well as Wild-type.</a:t>
            </a:r>
          </a:p>
          <a:p>
            <a:r>
              <a:rPr lang="en-US" sz="2800" b="1" dirty="0" smtClean="0"/>
              <a:t>Weak</a:t>
            </a:r>
            <a:r>
              <a:rPr lang="en-US" sz="2800" dirty="0" smtClean="0"/>
              <a:t> </a:t>
            </a:r>
            <a:r>
              <a:rPr lang="en-US" sz="2800" dirty="0" smtClean="0"/>
              <a:t>mutants </a:t>
            </a:r>
            <a:r>
              <a:rPr lang="en-US" sz="2800" dirty="0" smtClean="0"/>
              <a:t>grow, but not well.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590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Concentration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30_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914399"/>
            <a:ext cx="4876799" cy="5549819"/>
          </a:xfrm>
          <a:prstGeom prst="rect">
            <a:avLst/>
          </a:prstGeom>
        </p:spPr>
      </p:pic>
      <p:sp>
        <p:nvSpPr>
          <p:cNvPr id="3" name="Rectangle 27"/>
          <p:cNvSpPr txBox="1">
            <a:spLocks noChangeArrowheads="1"/>
          </p:cNvSpPr>
          <p:nvPr/>
        </p:nvSpPr>
        <p:spPr>
          <a:xfrm>
            <a:off x="152400" y="88900"/>
            <a:ext cx="8991600" cy="977900"/>
          </a:xfrm>
          <a:prstGeom prst="rect">
            <a:avLst/>
          </a:prstGeom>
          <a:noFill/>
          <a:ln/>
        </p:spPr>
        <p:txBody>
          <a:bodyPr vert="horz" lIns="90487" tIns="44450" rIns="90487" bIns="44450" anchor="ctr" anchorCtr="0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Cancer Rescue Hot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 Spots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86.7% (72/83) Cancer Rescue Mutants occur in the 230-240 region.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Some cancer mutants are currently </a:t>
            </a:r>
            <a:r>
              <a:rPr lang="en-US" sz="2800" dirty="0" err="1" smtClean="0"/>
              <a:t>unrescuable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Can we find more rescue mutant “Hot Spots” 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Verdana" pitchFamily="34" charset="0"/>
              </a:rPr>
              <a:t>Discovery Of Active </a:t>
            </a:r>
            <a:r>
              <a:rPr lang="en-US" sz="4000" dirty="0">
                <a:latin typeface="Verdana" pitchFamily="34" charset="0"/>
              </a:rPr>
              <a:t>Mutant Proteins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6200" y="1371600"/>
            <a:ext cx="4419600" cy="4343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914400" y="2133600"/>
            <a:ext cx="16002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Known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Mutants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Other Possible Mutants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648200" y="1447800"/>
            <a:ext cx="449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effectLst/>
              </a:rPr>
              <a:t> </a:t>
            </a:r>
            <a:r>
              <a:rPr lang="en-US" sz="2800" u="sng" dirty="0">
                <a:effectLst/>
              </a:rPr>
              <a:t>Starting Point</a:t>
            </a:r>
            <a:r>
              <a:rPr lang="en-US" sz="2800" b="0" dirty="0">
                <a:effectLst/>
              </a:rPr>
              <a:t>: </a:t>
            </a:r>
            <a:r>
              <a:rPr lang="en-US" sz="2800" b="0" dirty="0" smtClean="0">
                <a:effectLst/>
              </a:rPr>
              <a:t>p53 - A </a:t>
            </a:r>
            <a:r>
              <a:rPr lang="en-US" sz="2800" b="0" dirty="0" err="1">
                <a:effectLst/>
              </a:rPr>
              <a:t>biomedically</a:t>
            </a:r>
            <a:r>
              <a:rPr lang="en-US" sz="2800" b="0" dirty="0">
                <a:effectLst/>
              </a:rPr>
              <a:t> important protein with some known mutants.</a:t>
            </a:r>
          </a:p>
          <a:p>
            <a:pPr>
              <a:buFontTx/>
              <a:buChar char="•"/>
            </a:pPr>
            <a:r>
              <a:rPr lang="en-US" sz="2800" b="0" dirty="0">
                <a:effectLst/>
              </a:rPr>
              <a:t> </a:t>
            </a:r>
            <a:r>
              <a:rPr lang="en-US" sz="2800" u="sng" dirty="0">
                <a:effectLst/>
              </a:rPr>
              <a:t>Problem</a:t>
            </a:r>
            <a:r>
              <a:rPr lang="en-US" sz="2800" b="0" dirty="0">
                <a:effectLst/>
              </a:rPr>
              <a:t>: Find novel mutant proteins with an </a:t>
            </a:r>
            <a:r>
              <a:rPr lang="en-US" sz="2800" b="0" dirty="0" smtClean="0">
                <a:effectLst/>
              </a:rPr>
              <a:t>Active </a:t>
            </a:r>
            <a:r>
              <a:rPr lang="en-US" sz="2800" b="0" dirty="0">
                <a:effectLst/>
              </a:rPr>
              <a:t>phenotype.</a:t>
            </a:r>
          </a:p>
          <a:p>
            <a:pPr>
              <a:buFontTx/>
              <a:buChar char="•"/>
            </a:pPr>
            <a:r>
              <a:rPr lang="en-US" sz="2800" dirty="0">
                <a:effectLst/>
              </a:rPr>
              <a:t> </a:t>
            </a:r>
            <a:r>
              <a:rPr lang="en-US" sz="2800" u="sng" dirty="0">
                <a:effectLst/>
              </a:rPr>
              <a:t>Naive Solution</a:t>
            </a:r>
            <a:r>
              <a:rPr lang="en-US" sz="2800" b="0" dirty="0">
                <a:effectLst/>
              </a:rPr>
              <a:t>: Make and test all other possible mutants in the wet lab.</a:t>
            </a:r>
          </a:p>
          <a:p>
            <a:pPr>
              <a:buFontTx/>
              <a:buChar char="•"/>
            </a:pPr>
            <a:endParaRPr lang="en-US" sz="2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Rescue </a:t>
            </a:r>
            <a:r>
              <a:rPr lang="en-US" dirty="0" smtClean="0"/>
              <a:t>Regions</a:t>
            </a:r>
            <a:r>
              <a:rPr lang="en-US" dirty="0" smtClean="0"/>
              <a:t>.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ps21_16x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3613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8013" y="76200"/>
            <a:ext cx="7958137" cy="98266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 pitchFamily="34" charset="0"/>
              </a:rPr>
              <a:t>Why Use Computers?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010400" y="5943600"/>
            <a:ext cx="2133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Spiral Galaxy M101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4"/>
              </a:rPr>
              <a:t>http://hubblesite.org/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~10^9 stars.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3200400"/>
            <a:ext cx="1600200" cy="762000"/>
            <a:chOff x="384" y="2016"/>
            <a:chExt cx="1008" cy="480"/>
          </a:xfrm>
        </p:grpSpPr>
        <p:sp>
          <p:nvSpPr>
            <p:cNvPr id="187397" name="Oval 5"/>
            <p:cNvSpPr>
              <a:spLocks noChangeArrowheads="1"/>
            </p:cNvSpPr>
            <p:nvPr/>
          </p:nvSpPr>
          <p:spPr bwMode="auto">
            <a:xfrm>
              <a:off x="1248" y="2352"/>
              <a:ext cx="144" cy="14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384" y="2016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Known Mutants</a:t>
              </a:r>
            </a:p>
          </p:txBody>
        </p:sp>
        <p:sp>
          <p:nvSpPr>
            <p:cNvPr id="187399" name="Line 7"/>
            <p:cNvSpPr>
              <a:spLocks noChangeShapeType="1"/>
            </p:cNvSpPr>
            <p:nvPr/>
          </p:nvSpPr>
          <p:spPr bwMode="auto">
            <a:xfrm>
              <a:off x="1104" y="2256"/>
              <a:ext cx="144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269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Mutants: ~10^2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114800" y="1066800"/>
            <a:ext cx="5019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Assuming up to 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 residues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Mutants are There?: ~10^11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Computers Help?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33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8373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Computer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Wetlab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837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# Mutants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~5700 (Saturation Mutagenesis)</a:t>
                      </a:r>
                      <a:endParaRPr lang="en-US" dirty="0"/>
                    </a:p>
                  </a:txBody>
                  <a:tcPr/>
                </a:tc>
              </a:tr>
              <a:tr h="10837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Time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 weeks computer time.</a:t>
                      </a:r>
                    </a:p>
                    <a:p>
                      <a:r>
                        <a:rPr lang="en-US" dirty="0" smtClean="0"/>
                        <a:t>~4 weeks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actual</a:t>
                      </a:r>
                      <a:r>
                        <a:rPr lang="en-US" baseline="0" dirty="0" smtClean="0"/>
                        <a:t> time.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 weeks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preliminary.</a:t>
                      </a:r>
                    </a:p>
                    <a:p>
                      <a:r>
                        <a:rPr lang="en-US" dirty="0" smtClean="0"/>
                        <a:t>~7+ months for final results.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Overview: </a:t>
            </a:r>
            <a:br>
              <a:rPr lang="en-US" sz="4000" dirty="0"/>
            </a:br>
            <a:r>
              <a:rPr lang="en-US" sz="4000" dirty="0"/>
              <a:t>Representing p53 </a:t>
            </a:r>
            <a:r>
              <a:rPr lang="en-US" sz="4000" i="1" dirty="0"/>
              <a:t>in </a:t>
            </a:r>
            <a:r>
              <a:rPr lang="en-US" sz="4000" i="1" dirty="0" err="1"/>
              <a:t>silico</a:t>
            </a:r>
            <a:endParaRPr lang="en-US" sz="4000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616200"/>
            <a:ext cx="1143000" cy="1136650"/>
            <a:chOff x="2439" y="6085"/>
            <a:chExt cx="900" cy="926"/>
          </a:xfrm>
        </p:grpSpPr>
        <p:sp>
          <p:nvSpPr>
            <p:cNvPr id="262152" name="AutoShape 8"/>
            <p:cNvSpPr>
              <a:spLocks noChangeArrowheads="1"/>
            </p:cNvSpPr>
            <p:nvPr/>
          </p:nvSpPr>
          <p:spPr bwMode="auto">
            <a:xfrm>
              <a:off x="2439" y="6085"/>
              <a:ext cx="900" cy="926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62153" name="Text Box 9"/>
            <p:cNvSpPr txBox="1">
              <a:spLocks noChangeArrowheads="1"/>
            </p:cNvSpPr>
            <p:nvPr/>
          </p:nvSpPr>
          <p:spPr bwMode="auto">
            <a:xfrm>
              <a:off x="2439" y="6085"/>
              <a:ext cx="900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b="1">
                <a:effectLst/>
              </a:endParaRPr>
            </a:p>
            <a:p>
              <a:pPr algn="ctr"/>
              <a:r>
                <a:rPr lang="en-US" sz="1200" b="1">
                  <a:effectLst/>
                </a:rPr>
                <a:t>p53</a:t>
              </a:r>
            </a:p>
            <a:p>
              <a:pPr algn="ctr"/>
              <a:r>
                <a:rPr lang="en-US" sz="1200" b="1">
                  <a:effectLst/>
                </a:rPr>
                <a:t>Wild type</a:t>
              </a:r>
            </a:p>
            <a:p>
              <a:pPr algn="ctr"/>
              <a:r>
                <a:rPr lang="en-US" sz="1200" b="1">
                  <a:effectLst/>
                </a:rPr>
                <a:t>Crystal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95600" y="2616200"/>
            <a:ext cx="1143000" cy="1136650"/>
            <a:chOff x="5289" y="6085"/>
            <a:chExt cx="900" cy="926"/>
          </a:xfrm>
        </p:grpSpPr>
        <p:sp>
          <p:nvSpPr>
            <p:cNvPr id="262155" name="AutoShape 11"/>
            <p:cNvSpPr>
              <a:spLocks noChangeArrowheads="1"/>
            </p:cNvSpPr>
            <p:nvPr/>
          </p:nvSpPr>
          <p:spPr bwMode="auto">
            <a:xfrm>
              <a:off x="5289" y="6085"/>
              <a:ext cx="900" cy="926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62156" name="Text Box 12"/>
            <p:cNvSpPr txBox="1">
              <a:spLocks noChangeArrowheads="1"/>
            </p:cNvSpPr>
            <p:nvPr/>
          </p:nvSpPr>
          <p:spPr bwMode="auto">
            <a:xfrm>
              <a:off x="5289" y="6085"/>
              <a:ext cx="900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b="1">
                <a:effectLst/>
              </a:endParaRPr>
            </a:p>
            <a:p>
              <a:pPr algn="ctr"/>
              <a:r>
                <a:rPr lang="en-US" sz="1200" b="1">
                  <a:effectLst/>
                </a:rPr>
                <a:t>p53</a:t>
              </a:r>
            </a:p>
            <a:p>
              <a:pPr algn="ctr"/>
              <a:r>
                <a:rPr lang="en-US" sz="1200" b="1">
                  <a:effectLst/>
                </a:rPr>
                <a:t>Mutant</a:t>
              </a:r>
            </a:p>
            <a:p>
              <a:pPr algn="ctr"/>
              <a:r>
                <a:rPr lang="en-US" sz="1200" b="1">
                  <a:effectLst/>
                </a:rPr>
                <a:t>Crystal</a:t>
              </a:r>
            </a:p>
          </p:txBody>
        </p:sp>
      </p:grp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1371600" y="2805113"/>
            <a:ext cx="1333500" cy="758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effectLst/>
              </a:rPr>
              <a:t>Amber™ Homology Modeler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638800" y="2743200"/>
            <a:ext cx="990600" cy="1892300"/>
            <a:chOff x="3792" y="1784"/>
            <a:chExt cx="720" cy="1192"/>
          </a:xfrm>
        </p:grpSpPr>
        <p:sp>
          <p:nvSpPr>
            <p:cNvPr id="262160" name="AutoShape 16"/>
            <p:cNvSpPr>
              <a:spLocks noChangeArrowheads="1"/>
            </p:cNvSpPr>
            <p:nvPr/>
          </p:nvSpPr>
          <p:spPr bwMode="auto">
            <a:xfrm>
              <a:off x="3792" y="1784"/>
              <a:ext cx="720" cy="119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62161" name="Text Box 17"/>
            <p:cNvSpPr txBox="1">
              <a:spLocks noChangeArrowheads="1"/>
            </p:cNvSpPr>
            <p:nvPr/>
          </p:nvSpPr>
          <p:spPr bwMode="auto">
            <a:xfrm>
              <a:off x="3792" y="1926"/>
              <a:ext cx="720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b="1">
                <a:effectLst/>
              </a:endParaRPr>
            </a:p>
            <a:p>
              <a:pPr algn="ctr"/>
              <a:endParaRPr lang="en-US" sz="1200" b="1">
                <a:effectLst/>
              </a:endParaRPr>
            </a:p>
            <a:p>
              <a:pPr algn="ctr"/>
              <a:endParaRPr lang="en-US" sz="1200" b="1">
                <a:effectLst/>
              </a:endParaRPr>
            </a:p>
            <a:p>
              <a:pPr algn="ctr"/>
              <a:r>
                <a:rPr lang="en-US" sz="1200" b="1">
                  <a:effectLst/>
                </a:rPr>
                <a:t>5834</a:t>
              </a:r>
              <a:br>
                <a:rPr lang="en-US" sz="1200" b="1">
                  <a:effectLst/>
                </a:rPr>
              </a:br>
              <a:r>
                <a:rPr lang="en-US" sz="1200" b="1">
                  <a:effectLst/>
                </a:rPr>
                <a:t>Attributes</a:t>
              </a:r>
            </a:p>
          </p:txBody>
        </p:sp>
      </p:grpSp>
      <p:cxnSp>
        <p:nvCxnSpPr>
          <p:cNvPr id="262164" name="AutoShape 20"/>
          <p:cNvCxnSpPr>
            <a:cxnSpLocks noChangeShapeType="1"/>
            <a:endCxn id="262157" idx="1"/>
          </p:cNvCxnSpPr>
          <p:nvPr/>
        </p:nvCxnSpPr>
        <p:spPr bwMode="auto">
          <a:xfrm>
            <a:off x="1143000" y="3184525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65" name="AutoShape 21"/>
          <p:cNvCxnSpPr>
            <a:cxnSpLocks noChangeShapeType="1"/>
            <a:endCxn id="262157" idx="2"/>
          </p:cNvCxnSpPr>
          <p:nvPr/>
        </p:nvCxnSpPr>
        <p:spPr bwMode="auto">
          <a:xfrm flipH="1" flipV="1">
            <a:off x="2038350" y="3563938"/>
            <a:ext cx="19050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66" name="AutoShape 22"/>
          <p:cNvCxnSpPr>
            <a:cxnSpLocks noChangeShapeType="1"/>
            <a:stCxn id="262157" idx="3"/>
          </p:cNvCxnSpPr>
          <p:nvPr/>
        </p:nvCxnSpPr>
        <p:spPr bwMode="auto">
          <a:xfrm>
            <a:off x="2705100" y="3184525"/>
            <a:ext cx="190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67" name="AutoShape 23"/>
          <p:cNvCxnSpPr>
            <a:cxnSpLocks noChangeShapeType="1"/>
            <a:endCxn id="262174" idx="1"/>
          </p:cNvCxnSpPr>
          <p:nvPr/>
        </p:nvCxnSpPr>
        <p:spPr bwMode="auto">
          <a:xfrm>
            <a:off x="4038600" y="3184525"/>
            <a:ext cx="381000" cy="16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71" name="AutoShape 27"/>
          <p:cNvCxnSpPr>
            <a:cxnSpLocks noChangeShapeType="1"/>
            <a:endCxn id="262172" idx="1"/>
          </p:cNvCxnSpPr>
          <p:nvPr/>
        </p:nvCxnSpPr>
        <p:spPr bwMode="auto">
          <a:xfrm flipV="1">
            <a:off x="2514600" y="4114800"/>
            <a:ext cx="1905000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2172" name="Text Box 28"/>
          <p:cNvSpPr txBox="1">
            <a:spLocks noChangeArrowheads="1"/>
          </p:cNvSpPr>
          <p:nvPr/>
        </p:nvSpPr>
        <p:spPr bwMode="auto">
          <a:xfrm>
            <a:off x="4419600" y="38862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effectLst/>
              </a:rPr>
              <a:t>1D Features</a:t>
            </a:r>
          </a:p>
        </p:txBody>
      </p:sp>
      <p:sp>
        <p:nvSpPr>
          <p:cNvPr id="262173" name="Text Box 29"/>
          <p:cNvSpPr txBox="1">
            <a:spLocks noChangeArrowheads="1"/>
          </p:cNvSpPr>
          <p:nvPr/>
        </p:nvSpPr>
        <p:spPr bwMode="auto">
          <a:xfrm>
            <a:off x="4419600" y="23622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effectLst/>
              </a:rPr>
              <a:t>2D Features</a:t>
            </a:r>
          </a:p>
        </p:txBody>
      </p:sp>
      <p:sp>
        <p:nvSpPr>
          <p:cNvPr id="262174" name="Text Box 30"/>
          <p:cNvSpPr txBox="1">
            <a:spLocks noChangeArrowheads="1"/>
          </p:cNvSpPr>
          <p:nvPr/>
        </p:nvSpPr>
        <p:spPr bwMode="auto">
          <a:xfrm>
            <a:off x="4419600" y="31242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effectLst/>
              </a:rPr>
              <a:t>3D Features</a:t>
            </a:r>
          </a:p>
        </p:txBody>
      </p:sp>
      <p:sp>
        <p:nvSpPr>
          <p:cNvPr id="262175" name="Text Box 31"/>
          <p:cNvSpPr txBox="1">
            <a:spLocks noChangeArrowheads="1"/>
          </p:cNvSpPr>
          <p:nvPr/>
        </p:nvSpPr>
        <p:spPr bwMode="auto">
          <a:xfrm>
            <a:off x="4419600" y="46482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effectLst/>
              </a:rPr>
              <a:t>4D Features</a:t>
            </a:r>
          </a:p>
        </p:txBody>
      </p:sp>
      <p:cxnSp>
        <p:nvCxnSpPr>
          <p:cNvPr id="262176" name="AutoShape 32"/>
          <p:cNvCxnSpPr>
            <a:cxnSpLocks noChangeShapeType="1"/>
            <a:endCxn id="262175" idx="1"/>
          </p:cNvCxnSpPr>
          <p:nvPr/>
        </p:nvCxnSpPr>
        <p:spPr bwMode="auto">
          <a:xfrm>
            <a:off x="2514600" y="4510088"/>
            <a:ext cx="190500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2177" name="AutoShape 33"/>
          <p:cNvCxnSpPr>
            <a:cxnSpLocks noChangeShapeType="1"/>
            <a:endCxn id="262173" idx="1"/>
          </p:cNvCxnSpPr>
          <p:nvPr/>
        </p:nvCxnSpPr>
        <p:spPr bwMode="auto">
          <a:xfrm flipV="1">
            <a:off x="4038600" y="2590800"/>
            <a:ext cx="381000" cy="593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79" name="AutoShape 35"/>
          <p:cNvCxnSpPr>
            <a:cxnSpLocks noChangeShapeType="1"/>
            <a:stCxn id="262175" idx="3"/>
          </p:cNvCxnSpPr>
          <p:nvPr/>
        </p:nvCxnSpPr>
        <p:spPr bwMode="auto">
          <a:xfrm flipV="1">
            <a:off x="5334000" y="3725863"/>
            <a:ext cx="304800" cy="1150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80" name="AutoShape 36"/>
          <p:cNvCxnSpPr>
            <a:cxnSpLocks noChangeShapeType="1"/>
            <a:stCxn id="262172" idx="3"/>
          </p:cNvCxnSpPr>
          <p:nvPr/>
        </p:nvCxnSpPr>
        <p:spPr bwMode="auto">
          <a:xfrm flipV="1">
            <a:off x="5334000" y="3725863"/>
            <a:ext cx="304800" cy="388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81" name="AutoShape 37"/>
          <p:cNvCxnSpPr>
            <a:cxnSpLocks noChangeShapeType="1"/>
            <a:stCxn id="262174" idx="3"/>
          </p:cNvCxnSpPr>
          <p:nvPr/>
        </p:nvCxnSpPr>
        <p:spPr bwMode="auto">
          <a:xfrm>
            <a:off x="5334000" y="3352800"/>
            <a:ext cx="304800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2182" name="AutoShape 38"/>
          <p:cNvCxnSpPr>
            <a:cxnSpLocks noChangeShapeType="1"/>
            <a:stCxn id="262173" idx="3"/>
          </p:cNvCxnSpPr>
          <p:nvPr/>
        </p:nvCxnSpPr>
        <p:spPr bwMode="auto">
          <a:xfrm>
            <a:off x="5334000" y="2590800"/>
            <a:ext cx="304800" cy="1135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2183" name="Text Box 39"/>
          <p:cNvSpPr txBox="1">
            <a:spLocks noChangeArrowheads="1"/>
          </p:cNvSpPr>
          <p:nvPr/>
        </p:nvSpPr>
        <p:spPr bwMode="auto">
          <a:xfrm>
            <a:off x="6858000" y="350520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effectLst/>
              </a:rPr>
              <a:t>Attribute </a:t>
            </a:r>
            <a:r>
              <a:rPr lang="en-US" sz="1200" b="1" dirty="0" smtClean="0">
                <a:effectLst/>
              </a:rPr>
              <a:t>Selection</a:t>
            </a:r>
            <a:endParaRPr lang="en-US" sz="1200" b="1" dirty="0">
              <a:effectLst/>
            </a:endParaRPr>
          </a:p>
        </p:txBody>
      </p:sp>
      <p:cxnSp>
        <p:nvCxnSpPr>
          <p:cNvPr id="262184" name="AutoShape 40"/>
          <p:cNvCxnSpPr>
            <a:cxnSpLocks noChangeShapeType="1"/>
            <a:endCxn id="262183" idx="1"/>
          </p:cNvCxnSpPr>
          <p:nvPr/>
        </p:nvCxnSpPr>
        <p:spPr bwMode="auto">
          <a:xfrm>
            <a:off x="6629400" y="3725863"/>
            <a:ext cx="2286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8001000" y="2743200"/>
            <a:ext cx="990600" cy="1892300"/>
            <a:chOff x="3792" y="1784"/>
            <a:chExt cx="720" cy="1192"/>
          </a:xfrm>
        </p:grpSpPr>
        <p:sp>
          <p:nvSpPr>
            <p:cNvPr id="262186" name="AutoShape 42"/>
            <p:cNvSpPr>
              <a:spLocks noChangeArrowheads="1"/>
            </p:cNvSpPr>
            <p:nvPr/>
          </p:nvSpPr>
          <p:spPr bwMode="auto">
            <a:xfrm>
              <a:off x="3792" y="1784"/>
              <a:ext cx="720" cy="119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62187" name="Text Box 43"/>
            <p:cNvSpPr txBox="1">
              <a:spLocks noChangeArrowheads="1"/>
            </p:cNvSpPr>
            <p:nvPr/>
          </p:nvSpPr>
          <p:spPr bwMode="auto">
            <a:xfrm>
              <a:off x="3792" y="1926"/>
              <a:ext cx="720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b="1">
                <a:effectLst/>
              </a:endParaRPr>
            </a:p>
            <a:p>
              <a:pPr algn="ctr"/>
              <a:endParaRPr lang="en-US" sz="1200" b="1">
                <a:effectLst/>
              </a:endParaRPr>
            </a:p>
            <a:p>
              <a:pPr algn="ctr"/>
              <a:endParaRPr lang="en-US" sz="1200" b="1">
                <a:effectLst/>
              </a:endParaRPr>
            </a:p>
            <a:p>
              <a:pPr algn="ctr"/>
              <a:r>
                <a:rPr lang="en-US" sz="1200" b="1">
                  <a:effectLst/>
                </a:rPr>
                <a:t>550</a:t>
              </a:r>
              <a:br>
                <a:rPr lang="en-US" sz="1200" b="1">
                  <a:effectLst/>
                </a:rPr>
              </a:br>
              <a:r>
                <a:rPr lang="en-US" sz="1200" b="1">
                  <a:effectLst/>
                </a:rPr>
                <a:t>Attributes</a:t>
              </a:r>
            </a:p>
          </p:txBody>
        </p:sp>
      </p:grpSp>
      <p:cxnSp>
        <p:nvCxnSpPr>
          <p:cNvPr id="262188" name="AutoShape 44"/>
          <p:cNvCxnSpPr>
            <a:cxnSpLocks noChangeShapeType="1"/>
            <a:stCxn id="262183" idx="3"/>
          </p:cNvCxnSpPr>
          <p:nvPr/>
        </p:nvCxnSpPr>
        <p:spPr bwMode="auto">
          <a:xfrm flipV="1">
            <a:off x="7772400" y="3725863"/>
            <a:ext cx="2286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600200" y="4114800"/>
            <a:ext cx="914400" cy="762000"/>
            <a:chOff x="3792" y="1784"/>
            <a:chExt cx="720" cy="1192"/>
          </a:xfrm>
        </p:grpSpPr>
        <p:sp>
          <p:nvSpPr>
            <p:cNvPr id="262190" name="AutoShape 46"/>
            <p:cNvSpPr>
              <a:spLocks noChangeArrowheads="1"/>
            </p:cNvSpPr>
            <p:nvPr/>
          </p:nvSpPr>
          <p:spPr bwMode="auto">
            <a:xfrm>
              <a:off x="3792" y="1784"/>
              <a:ext cx="720" cy="119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62191" name="Text Box 47"/>
            <p:cNvSpPr txBox="1">
              <a:spLocks noChangeArrowheads="1"/>
            </p:cNvSpPr>
            <p:nvPr/>
          </p:nvSpPr>
          <p:spPr bwMode="auto">
            <a:xfrm>
              <a:off x="3792" y="1926"/>
              <a:ext cx="720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effectLst/>
                </a:rPr>
                <a:t>Amino Acid Changes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Rescue </a:t>
            </a:r>
            <a:r>
              <a:rPr lang="en-US" dirty="0" smtClean="0"/>
              <a:t>Regions.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Simulating Mutant Proteins:  </a:t>
            </a:r>
            <a:r>
              <a:rPr lang="en-US" dirty="0"/>
              <a:t>Homology </a:t>
            </a:r>
            <a:r>
              <a:rPr lang="en-US" dirty="0" smtClean="0"/>
              <a:t>Modeling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5" name="Picture 3" descr="homology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447800"/>
            <a:ext cx="1428750" cy="1495425"/>
          </a:xfrm>
          <a:noFill/>
          <a:ln/>
        </p:spPr>
      </p:pic>
      <p:pic>
        <p:nvPicPr>
          <p:cNvPr id="8196" name="Picture 4" descr="homology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1447800"/>
            <a:ext cx="1333500" cy="1552575"/>
          </a:xfrm>
          <a:noFill/>
          <a:ln/>
        </p:spPr>
      </p:pic>
      <p:pic>
        <p:nvPicPr>
          <p:cNvPr id="8197" name="Picture 5" descr="homology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181600" y="4953000"/>
            <a:ext cx="1371600" cy="1609725"/>
          </a:xfrm>
          <a:noFill/>
          <a:ln/>
        </p:spPr>
      </p:pic>
      <p:pic>
        <p:nvPicPr>
          <p:cNvPr id="8198" name="Picture 6" descr="homology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914400" y="4800600"/>
            <a:ext cx="1495425" cy="1809750"/>
          </a:xfrm>
          <a:noFill/>
          <a:ln/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200400" y="22860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67400" y="3505200"/>
            <a:ext cx="0" cy="990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200400" y="59436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828800" y="2895600"/>
            <a:ext cx="2895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1.  </a:t>
            </a:r>
            <a:r>
              <a:rPr lang="en-US" sz="1400">
                <a:latin typeface="Arial" pitchFamily="34" charset="0"/>
              </a:rPr>
              <a:t>Take a wild type crystal structure of the protein in question.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1752600"/>
            <a:ext cx="20574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2.	</a:t>
            </a:r>
            <a:r>
              <a:rPr lang="en-US" sz="1400">
                <a:latin typeface="Arial" pitchFamily="34" charset="0"/>
              </a:rPr>
              <a:t>Substitute one or more amino acids to mutate the protein.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629400" y="5410200"/>
            <a:ext cx="21336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3.	</a:t>
            </a:r>
            <a:r>
              <a:rPr lang="en-US" sz="1400">
                <a:latin typeface="Arial" pitchFamily="34" charset="0"/>
              </a:rPr>
              <a:t>Apply simulated physical laws to determine an energy function.</a:t>
            </a:r>
            <a:endParaRPr lang="en-US">
              <a:latin typeface="Arial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828800" y="4267200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4.  </a:t>
            </a:r>
            <a:r>
              <a:rPr lang="en-US" sz="1400">
                <a:latin typeface="Arial" pitchFamily="34" charset="0"/>
              </a:rPr>
              <a:t>Minimize the energy of the new mutant protein.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Attribute Extraction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Simulated Structure -&gt; String of Numbers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b="1"/>
              <a:t>1D</a:t>
            </a:r>
            <a:r>
              <a:rPr lang="en-US"/>
              <a:t>:  Sequence Mutation – 446</a:t>
            </a:r>
            <a:r>
              <a:rPr lang="en-US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/>
              <a:t>2D</a:t>
            </a:r>
            <a:r>
              <a:rPr lang="en-US"/>
              <a:t>:  Surface Map – 4826</a:t>
            </a:r>
          </a:p>
          <a:p>
            <a:pPr>
              <a:lnSpc>
                <a:spcPct val="90000"/>
              </a:lnSpc>
            </a:pPr>
            <a:r>
              <a:rPr lang="en-US" b="1"/>
              <a:t>3D</a:t>
            </a:r>
            <a:r>
              <a:rPr lang="en-US"/>
              <a:t>:  Atomic Position – 560 </a:t>
            </a:r>
          </a:p>
          <a:p>
            <a:pPr>
              <a:lnSpc>
                <a:spcPct val="90000"/>
              </a:lnSpc>
            </a:pPr>
            <a:r>
              <a:rPr lang="en-US" b="1"/>
              <a:t>4D</a:t>
            </a:r>
            <a:r>
              <a:rPr lang="en-US"/>
              <a:t>:  “Time Dependant” Stability – 2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u="sng"/>
              <a:t>Total: 5834 Attributes / mutant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2D</a:t>
            </a:r>
            <a:r>
              <a:rPr lang="en-US" dirty="0"/>
              <a:t>: Surface Map*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267200" cy="5257800"/>
          </a:xfrm>
        </p:spPr>
        <p:txBody>
          <a:bodyPr/>
          <a:lstStyle/>
          <a:p>
            <a:r>
              <a:rPr lang="en-US" sz="2400" dirty="0"/>
              <a:t>Created a surface map using well known cartographic techniques</a:t>
            </a:r>
          </a:p>
          <a:p>
            <a:r>
              <a:rPr lang="en-US" sz="2400" dirty="0"/>
              <a:t>4889 Positional attributes</a:t>
            </a:r>
          </a:p>
          <a:p>
            <a:r>
              <a:rPr lang="en-US" sz="2400" dirty="0"/>
              <a:t>4889 Electrostatic attributes</a:t>
            </a:r>
          </a:p>
          <a:p>
            <a:r>
              <a:rPr lang="en-US" sz="2400" dirty="0"/>
              <a:t>9778 total attributes / mutant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*Thanks to Jonathan Chen and Ray </a:t>
            </a:r>
            <a:r>
              <a:rPr lang="en-US" sz="1600" dirty="0" err="1"/>
              <a:t>Luo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269319" name="Picture 7" descr="1tsr_b-gr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447800"/>
            <a:ext cx="4800600" cy="3840163"/>
          </a:xfrm>
          <a:ln/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4114800" y="621665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u="sng" dirty="0"/>
              <a:t>9778 </a:t>
            </a:r>
            <a:r>
              <a:rPr lang="en-US" sz="3600" b="0" u="sng" dirty="0" smtClean="0"/>
              <a:t>Attributes / mutant</a:t>
            </a:r>
            <a:endParaRPr lang="en-US" sz="36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Biology: Promiscuous Binding Region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3962400" y="62166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u="sng" dirty="0"/>
              <a:t>4826 Attributes / mutant</a:t>
            </a: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304800" y="1143000"/>
            <a:ext cx="4876800" cy="3979863"/>
            <a:chOff x="192" y="960"/>
            <a:chExt cx="3072" cy="2507"/>
          </a:xfrm>
        </p:grpSpPr>
        <p:pic>
          <p:nvPicPr>
            <p:cNvPr id="251909" name="Picture 5" descr="PromBindReg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960"/>
              <a:ext cx="3072" cy="2304"/>
            </a:xfrm>
            <a:prstGeom prst="rect">
              <a:avLst/>
            </a:prstGeom>
            <a:noFill/>
          </p:spPr>
        </p:pic>
        <p:sp>
          <p:nvSpPr>
            <p:cNvPr id="251910" name="Text Box 6"/>
            <p:cNvSpPr txBox="1">
              <a:spLocks noChangeArrowheads="1"/>
            </p:cNvSpPr>
            <p:nvPr/>
          </p:nvSpPr>
          <p:spPr bwMode="auto">
            <a:xfrm>
              <a:off x="192" y="3312"/>
              <a:ext cx="30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sz="1000" b="0" dirty="0"/>
                <a:t>A. </a:t>
              </a:r>
              <a:r>
                <a:rPr lang="en-US" sz="1000" b="0" dirty="0" err="1" smtClean="0"/>
                <a:t>Friedler</a:t>
              </a:r>
              <a:r>
                <a:rPr lang="en-US" sz="1000" dirty="0" smtClean="0"/>
                <a:t> et al.</a:t>
              </a:r>
              <a:r>
                <a:rPr lang="en-US" sz="1000" b="0" dirty="0" smtClean="0"/>
                <a:t> </a:t>
              </a:r>
              <a:r>
                <a:rPr lang="en-US" sz="1000" b="0" i="1" dirty="0" smtClean="0"/>
                <a:t>The </a:t>
              </a:r>
              <a:r>
                <a:rPr lang="en-US" sz="1000" b="0" i="1" dirty="0"/>
                <a:t>Journal of Biological </a:t>
              </a:r>
              <a:r>
                <a:rPr lang="en-US" sz="1000" b="0" i="1" dirty="0" smtClean="0"/>
                <a:t>Chemistry</a:t>
              </a:r>
              <a:r>
                <a:rPr lang="en-US" sz="1000" b="0" dirty="0" smtClean="0"/>
                <a:t> (2005)</a:t>
              </a:r>
              <a:endParaRPr lang="en-US" dirty="0"/>
            </a:p>
          </p:txBody>
        </p:sp>
      </p:grpSp>
      <p:sp>
        <p:nvSpPr>
          <p:cNvPr id="252032" name="AutoShape 128"/>
          <p:cNvSpPr>
            <a:spLocks noChangeArrowheads="1"/>
          </p:cNvSpPr>
          <p:nvPr/>
        </p:nvSpPr>
        <p:spPr bwMode="auto">
          <a:xfrm rot="5400000">
            <a:off x="6872288" y="3262312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45"/>
          <p:cNvGrpSpPr>
            <a:grpSpLocks/>
          </p:cNvGrpSpPr>
          <p:nvPr/>
        </p:nvGrpSpPr>
        <p:grpSpPr bwMode="auto">
          <a:xfrm>
            <a:off x="5765800" y="863600"/>
            <a:ext cx="2616200" cy="2336800"/>
            <a:chOff x="96" y="1632"/>
            <a:chExt cx="2512" cy="2144"/>
          </a:xfrm>
        </p:grpSpPr>
        <p:sp>
          <p:nvSpPr>
            <p:cNvPr id="252034" name="Rectangle 130"/>
            <p:cNvSpPr>
              <a:spLocks noChangeArrowheads="1"/>
            </p:cNvSpPr>
            <p:nvPr/>
          </p:nvSpPr>
          <p:spPr bwMode="auto">
            <a:xfrm>
              <a:off x="2294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35" name="Rectangle 131"/>
            <p:cNvSpPr>
              <a:spLocks noChangeArrowheads="1"/>
            </p:cNvSpPr>
            <p:nvPr/>
          </p:nvSpPr>
          <p:spPr bwMode="auto">
            <a:xfrm>
              <a:off x="1980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36" name="Rectangle 132"/>
            <p:cNvSpPr>
              <a:spLocks noChangeArrowheads="1"/>
            </p:cNvSpPr>
            <p:nvPr/>
          </p:nvSpPr>
          <p:spPr bwMode="auto">
            <a:xfrm>
              <a:off x="1666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37" name="Rectangle 133"/>
            <p:cNvSpPr>
              <a:spLocks noChangeArrowheads="1"/>
            </p:cNvSpPr>
            <p:nvPr/>
          </p:nvSpPr>
          <p:spPr bwMode="auto">
            <a:xfrm>
              <a:off x="1352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38" name="Rectangle 134"/>
            <p:cNvSpPr>
              <a:spLocks noChangeArrowheads="1"/>
            </p:cNvSpPr>
            <p:nvPr/>
          </p:nvSpPr>
          <p:spPr bwMode="auto">
            <a:xfrm>
              <a:off x="1038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39" name="Rectangle 135"/>
            <p:cNvSpPr>
              <a:spLocks noChangeArrowheads="1"/>
            </p:cNvSpPr>
            <p:nvPr/>
          </p:nvSpPr>
          <p:spPr bwMode="auto">
            <a:xfrm>
              <a:off x="724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40" name="Rectangle 136"/>
            <p:cNvSpPr>
              <a:spLocks noChangeArrowheads="1"/>
            </p:cNvSpPr>
            <p:nvPr/>
          </p:nvSpPr>
          <p:spPr bwMode="auto">
            <a:xfrm>
              <a:off x="410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41" name="Rectangle 137"/>
            <p:cNvSpPr>
              <a:spLocks noChangeArrowheads="1"/>
            </p:cNvSpPr>
            <p:nvPr/>
          </p:nvSpPr>
          <p:spPr bwMode="auto">
            <a:xfrm>
              <a:off x="96" y="350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42" name="Rectangle 138"/>
            <p:cNvSpPr>
              <a:spLocks noChangeArrowheads="1"/>
            </p:cNvSpPr>
            <p:nvPr/>
          </p:nvSpPr>
          <p:spPr bwMode="auto">
            <a:xfrm>
              <a:off x="2294" y="324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43" name="Rectangle 139"/>
            <p:cNvSpPr>
              <a:spLocks noChangeArrowheads="1"/>
            </p:cNvSpPr>
            <p:nvPr/>
          </p:nvSpPr>
          <p:spPr bwMode="auto">
            <a:xfrm>
              <a:off x="1980" y="324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44" name="Rectangle 140"/>
            <p:cNvSpPr>
              <a:spLocks noChangeArrowheads="1"/>
            </p:cNvSpPr>
            <p:nvPr/>
          </p:nvSpPr>
          <p:spPr bwMode="auto">
            <a:xfrm>
              <a:off x="1666" y="324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45" name="Rectangle 141"/>
            <p:cNvSpPr>
              <a:spLocks noChangeArrowheads="1"/>
            </p:cNvSpPr>
            <p:nvPr/>
          </p:nvSpPr>
          <p:spPr bwMode="auto">
            <a:xfrm>
              <a:off x="1352" y="324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46" name="Rectangle 142"/>
            <p:cNvSpPr>
              <a:spLocks noChangeArrowheads="1"/>
            </p:cNvSpPr>
            <p:nvPr/>
          </p:nvSpPr>
          <p:spPr bwMode="auto">
            <a:xfrm>
              <a:off x="1038" y="324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47" name="Rectangle 143"/>
            <p:cNvSpPr>
              <a:spLocks noChangeArrowheads="1"/>
            </p:cNvSpPr>
            <p:nvPr/>
          </p:nvSpPr>
          <p:spPr bwMode="auto">
            <a:xfrm>
              <a:off x="724" y="324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48" name="Rectangle 144"/>
            <p:cNvSpPr>
              <a:spLocks noChangeArrowheads="1"/>
            </p:cNvSpPr>
            <p:nvPr/>
          </p:nvSpPr>
          <p:spPr bwMode="auto">
            <a:xfrm>
              <a:off x="410" y="324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49" name="Rectangle 145"/>
            <p:cNvSpPr>
              <a:spLocks noChangeArrowheads="1"/>
            </p:cNvSpPr>
            <p:nvPr/>
          </p:nvSpPr>
          <p:spPr bwMode="auto">
            <a:xfrm>
              <a:off x="96" y="324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50" name="Rectangle 146"/>
            <p:cNvSpPr>
              <a:spLocks noChangeArrowheads="1"/>
            </p:cNvSpPr>
            <p:nvPr/>
          </p:nvSpPr>
          <p:spPr bwMode="auto">
            <a:xfrm>
              <a:off x="2294" y="297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51" name="Rectangle 147"/>
            <p:cNvSpPr>
              <a:spLocks noChangeArrowheads="1"/>
            </p:cNvSpPr>
            <p:nvPr/>
          </p:nvSpPr>
          <p:spPr bwMode="auto">
            <a:xfrm>
              <a:off x="1980" y="297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52" name="Rectangle 148"/>
            <p:cNvSpPr>
              <a:spLocks noChangeArrowheads="1"/>
            </p:cNvSpPr>
            <p:nvPr/>
          </p:nvSpPr>
          <p:spPr bwMode="auto">
            <a:xfrm>
              <a:off x="1666" y="297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53" name="Rectangle 149"/>
            <p:cNvSpPr>
              <a:spLocks noChangeArrowheads="1"/>
            </p:cNvSpPr>
            <p:nvPr/>
          </p:nvSpPr>
          <p:spPr bwMode="auto">
            <a:xfrm>
              <a:off x="1352" y="297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54" name="Rectangle 150"/>
            <p:cNvSpPr>
              <a:spLocks noChangeArrowheads="1"/>
            </p:cNvSpPr>
            <p:nvPr/>
          </p:nvSpPr>
          <p:spPr bwMode="auto">
            <a:xfrm>
              <a:off x="1038" y="297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55" name="Rectangle 151"/>
            <p:cNvSpPr>
              <a:spLocks noChangeArrowheads="1"/>
            </p:cNvSpPr>
            <p:nvPr/>
          </p:nvSpPr>
          <p:spPr bwMode="auto">
            <a:xfrm>
              <a:off x="724" y="297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56" name="Rectangle 152"/>
            <p:cNvSpPr>
              <a:spLocks noChangeArrowheads="1"/>
            </p:cNvSpPr>
            <p:nvPr/>
          </p:nvSpPr>
          <p:spPr bwMode="auto">
            <a:xfrm>
              <a:off x="410" y="297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57" name="Rectangle 153"/>
            <p:cNvSpPr>
              <a:spLocks noChangeArrowheads="1"/>
            </p:cNvSpPr>
            <p:nvPr/>
          </p:nvSpPr>
          <p:spPr bwMode="auto">
            <a:xfrm>
              <a:off x="96" y="297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58" name="Rectangle 154"/>
            <p:cNvSpPr>
              <a:spLocks noChangeArrowheads="1"/>
            </p:cNvSpPr>
            <p:nvPr/>
          </p:nvSpPr>
          <p:spPr bwMode="auto">
            <a:xfrm>
              <a:off x="2294" y="2704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59" name="Rectangle 155"/>
            <p:cNvSpPr>
              <a:spLocks noChangeArrowheads="1"/>
            </p:cNvSpPr>
            <p:nvPr/>
          </p:nvSpPr>
          <p:spPr bwMode="auto">
            <a:xfrm>
              <a:off x="1980" y="2704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 dirty="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 dirty="0">
                <a:effectLst/>
              </a:endParaRPr>
            </a:p>
          </p:txBody>
        </p:sp>
        <p:sp>
          <p:nvSpPr>
            <p:cNvPr id="252060" name="Rectangle 156"/>
            <p:cNvSpPr>
              <a:spLocks noChangeArrowheads="1"/>
            </p:cNvSpPr>
            <p:nvPr/>
          </p:nvSpPr>
          <p:spPr bwMode="auto">
            <a:xfrm>
              <a:off x="1666" y="2704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0">
                <a:effectLst/>
              </a:endParaRPr>
            </a:p>
          </p:txBody>
        </p:sp>
        <p:sp>
          <p:nvSpPr>
            <p:cNvPr id="252061" name="Rectangle 157"/>
            <p:cNvSpPr>
              <a:spLocks noChangeArrowheads="1"/>
            </p:cNvSpPr>
            <p:nvPr/>
          </p:nvSpPr>
          <p:spPr bwMode="auto">
            <a:xfrm>
              <a:off x="1352" y="2704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62" name="Rectangle 158"/>
            <p:cNvSpPr>
              <a:spLocks noChangeArrowheads="1"/>
            </p:cNvSpPr>
            <p:nvPr/>
          </p:nvSpPr>
          <p:spPr bwMode="auto">
            <a:xfrm>
              <a:off x="1038" y="2704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63" name="Rectangle 159"/>
            <p:cNvSpPr>
              <a:spLocks noChangeArrowheads="1"/>
            </p:cNvSpPr>
            <p:nvPr/>
          </p:nvSpPr>
          <p:spPr bwMode="auto">
            <a:xfrm>
              <a:off x="724" y="2704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64" name="Rectangle 160"/>
            <p:cNvSpPr>
              <a:spLocks noChangeArrowheads="1"/>
            </p:cNvSpPr>
            <p:nvPr/>
          </p:nvSpPr>
          <p:spPr bwMode="auto">
            <a:xfrm>
              <a:off x="410" y="2704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65" name="Rectangle 161"/>
            <p:cNvSpPr>
              <a:spLocks noChangeArrowheads="1"/>
            </p:cNvSpPr>
            <p:nvPr/>
          </p:nvSpPr>
          <p:spPr bwMode="auto">
            <a:xfrm>
              <a:off x="96" y="2704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0">
                <a:effectLst/>
              </a:endParaRPr>
            </a:p>
          </p:txBody>
        </p:sp>
        <p:sp>
          <p:nvSpPr>
            <p:cNvPr id="252066" name="Rectangle 162"/>
            <p:cNvSpPr>
              <a:spLocks noChangeArrowheads="1"/>
            </p:cNvSpPr>
            <p:nvPr/>
          </p:nvSpPr>
          <p:spPr bwMode="auto">
            <a:xfrm>
              <a:off x="2294" y="2436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67" name="Rectangle 163"/>
            <p:cNvSpPr>
              <a:spLocks noChangeArrowheads="1"/>
            </p:cNvSpPr>
            <p:nvPr/>
          </p:nvSpPr>
          <p:spPr bwMode="auto">
            <a:xfrm>
              <a:off x="1980" y="2436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68" name="Rectangle 164"/>
            <p:cNvSpPr>
              <a:spLocks noChangeArrowheads="1"/>
            </p:cNvSpPr>
            <p:nvPr/>
          </p:nvSpPr>
          <p:spPr bwMode="auto">
            <a:xfrm>
              <a:off x="1666" y="2436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69" name="Rectangle 165"/>
            <p:cNvSpPr>
              <a:spLocks noChangeArrowheads="1"/>
            </p:cNvSpPr>
            <p:nvPr/>
          </p:nvSpPr>
          <p:spPr bwMode="auto">
            <a:xfrm>
              <a:off x="1352" y="2436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70" name="Rectangle 166"/>
            <p:cNvSpPr>
              <a:spLocks noChangeArrowheads="1"/>
            </p:cNvSpPr>
            <p:nvPr/>
          </p:nvSpPr>
          <p:spPr bwMode="auto">
            <a:xfrm>
              <a:off x="1038" y="2436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71" name="Rectangle 167"/>
            <p:cNvSpPr>
              <a:spLocks noChangeArrowheads="1"/>
            </p:cNvSpPr>
            <p:nvPr/>
          </p:nvSpPr>
          <p:spPr bwMode="auto">
            <a:xfrm>
              <a:off x="724" y="2436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72" name="Rectangle 168"/>
            <p:cNvSpPr>
              <a:spLocks noChangeArrowheads="1"/>
            </p:cNvSpPr>
            <p:nvPr/>
          </p:nvSpPr>
          <p:spPr bwMode="auto">
            <a:xfrm>
              <a:off x="410" y="2436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73" name="Rectangle 169"/>
            <p:cNvSpPr>
              <a:spLocks noChangeArrowheads="1"/>
            </p:cNvSpPr>
            <p:nvPr/>
          </p:nvSpPr>
          <p:spPr bwMode="auto">
            <a:xfrm>
              <a:off x="96" y="2436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74" name="Rectangle 170"/>
            <p:cNvSpPr>
              <a:spLocks noChangeArrowheads="1"/>
            </p:cNvSpPr>
            <p:nvPr/>
          </p:nvSpPr>
          <p:spPr bwMode="auto">
            <a:xfrm>
              <a:off x="2294" y="2168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75" name="Rectangle 171"/>
            <p:cNvSpPr>
              <a:spLocks noChangeArrowheads="1"/>
            </p:cNvSpPr>
            <p:nvPr/>
          </p:nvSpPr>
          <p:spPr bwMode="auto">
            <a:xfrm>
              <a:off x="1980" y="216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76" name="Rectangle 172"/>
            <p:cNvSpPr>
              <a:spLocks noChangeArrowheads="1"/>
            </p:cNvSpPr>
            <p:nvPr/>
          </p:nvSpPr>
          <p:spPr bwMode="auto">
            <a:xfrm>
              <a:off x="1666" y="216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77" name="Rectangle 173"/>
            <p:cNvSpPr>
              <a:spLocks noChangeArrowheads="1"/>
            </p:cNvSpPr>
            <p:nvPr/>
          </p:nvSpPr>
          <p:spPr bwMode="auto">
            <a:xfrm>
              <a:off x="1352" y="2168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78" name="Rectangle 174"/>
            <p:cNvSpPr>
              <a:spLocks noChangeArrowheads="1"/>
            </p:cNvSpPr>
            <p:nvPr/>
          </p:nvSpPr>
          <p:spPr bwMode="auto">
            <a:xfrm>
              <a:off x="1038" y="216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79" name="Rectangle 175"/>
            <p:cNvSpPr>
              <a:spLocks noChangeArrowheads="1"/>
            </p:cNvSpPr>
            <p:nvPr/>
          </p:nvSpPr>
          <p:spPr bwMode="auto">
            <a:xfrm>
              <a:off x="724" y="2168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80" name="Rectangle 176"/>
            <p:cNvSpPr>
              <a:spLocks noChangeArrowheads="1"/>
            </p:cNvSpPr>
            <p:nvPr/>
          </p:nvSpPr>
          <p:spPr bwMode="auto">
            <a:xfrm>
              <a:off x="410" y="2168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81" name="Rectangle 177"/>
            <p:cNvSpPr>
              <a:spLocks noChangeArrowheads="1"/>
            </p:cNvSpPr>
            <p:nvPr/>
          </p:nvSpPr>
          <p:spPr bwMode="auto">
            <a:xfrm>
              <a:off x="96" y="2168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82" name="Rectangle 178"/>
            <p:cNvSpPr>
              <a:spLocks noChangeArrowheads="1"/>
            </p:cNvSpPr>
            <p:nvPr/>
          </p:nvSpPr>
          <p:spPr bwMode="auto">
            <a:xfrm>
              <a:off x="2294" y="190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83" name="Rectangle 179"/>
            <p:cNvSpPr>
              <a:spLocks noChangeArrowheads="1"/>
            </p:cNvSpPr>
            <p:nvPr/>
          </p:nvSpPr>
          <p:spPr bwMode="auto">
            <a:xfrm>
              <a:off x="1980" y="190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84" name="Rectangle 180"/>
            <p:cNvSpPr>
              <a:spLocks noChangeArrowheads="1"/>
            </p:cNvSpPr>
            <p:nvPr/>
          </p:nvSpPr>
          <p:spPr bwMode="auto">
            <a:xfrm>
              <a:off x="1666" y="190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85" name="Rectangle 181"/>
            <p:cNvSpPr>
              <a:spLocks noChangeArrowheads="1"/>
            </p:cNvSpPr>
            <p:nvPr/>
          </p:nvSpPr>
          <p:spPr bwMode="auto">
            <a:xfrm>
              <a:off x="1352" y="190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86" name="Rectangle 182"/>
            <p:cNvSpPr>
              <a:spLocks noChangeArrowheads="1"/>
            </p:cNvSpPr>
            <p:nvPr/>
          </p:nvSpPr>
          <p:spPr bwMode="auto">
            <a:xfrm>
              <a:off x="1038" y="190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87" name="Rectangle 183"/>
            <p:cNvSpPr>
              <a:spLocks noChangeArrowheads="1"/>
            </p:cNvSpPr>
            <p:nvPr/>
          </p:nvSpPr>
          <p:spPr bwMode="auto">
            <a:xfrm>
              <a:off x="724" y="190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88" name="Rectangle 184"/>
            <p:cNvSpPr>
              <a:spLocks noChangeArrowheads="1"/>
            </p:cNvSpPr>
            <p:nvPr/>
          </p:nvSpPr>
          <p:spPr bwMode="auto">
            <a:xfrm>
              <a:off x="410" y="1900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89" name="Rectangle 185"/>
            <p:cNvSpPr>
              <a:spLocks noChangeArrowheads="1"/>
            </p:cNvSpPr>
            <p:nvPr/>
          </p:nvSpPr>
          <p:spPr bwMode="auto">
            <a:xfrm>
              <a:off x="96" y="1900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tabLst>
                  <a:tab pos="419100" algn="l"/>
                </a:tabLst>
              </a:pPr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90" name="Rectangle 186"/>
            <p:cNvSpPr>
              <a:spLocks noChangeArrowheads="1"/>
            </p:cNvSpPr>
            <p:nvPr/>
          </p:nvSpPr>
          <p:spPr bwMode="auto">
            <a:xfrm>
              <a:off x="2294" y="163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91" name="Rectangle 187"/>
            <p:cNvSpPr>
              <a:spLocks noChangeArrowheads="1"/>
            </p:cNvSpPr>
            <p:nvPr/>
          </p:nvSpPr>
          <p:spPr bwMode="auto">
            <a:xfrm>
              <a:off x="1980" y="163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92" name="Rectangle 188"/>
            <p:cNvSpPr>
              <a:spLocks noChangeArrowheads="1"/>
            </p:cNvSpPr>
            <p:nvPr/>
          </p:nvSpPr>
          <p:spPr bwMode="auto">
            <a:xfrm>
              <a:off x="1666" y="163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93" name="Rectangle 189"/>
            <p:cNvSpPr>
              <a:spLocks noChangeArrowheads="1"/>
            </p:cNvSpPr>
            <p:nvPr/>
          </p:nvSpPr>
          <p:spPr bwMode="auto">
            <a:xfrm>
              <a:off x="1352" y="163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94" name="Rectangle 190"/>
            <p:cNvSpPr>
              <a:spLocks noChangeArrowheads="1"/>
            </p:cNvSpPr>
            <p:nvPr/>
          </p:nvSpPr>
          <p:spPr bwMode="auto">
            <a:xfrm>
              <a:off x="1038" y="1632"/>
              <a:ext cx="314" cy="2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95" name="Rectangle 191"/>
            <p:cNvSpPr>
              <a:spLocks noChangeArrowheads="1"/>
            </p:cNvSpPr>
            <p:nvPr/>
          </p:nvSpPr>
          <p:spPr bwMode="auto">
            <a:xfrm>
              <a:off x="724" y="163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096" name="Rectangle 192"/>
            <p:cNvSpPr>
              <a:spLocks noChangeArrowheads="1"/>
            </p:cNvSpPr>
            <p:nvPr/>
          </p:nvSpPr>
          <p:spPr bwMode="auto">
            <a:xfrm>
              <a:off x="410" y="163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097" name="Rectangle 193"/>
            <p:cNvSpPr>
              <a:spLocks noChangeArrowheads="1"/>
            </p:cNvSpPr>
            <p:nvPr/>
          </p:nvSpPr>
          <p:spPr bwMode="auto">
            <a:xfrm>
              <a:off x="96" y="1632"/>
              <a:ext cx="314" cy="26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tabLst>
                  <a:tab pos="419100" algn="l"/>
                </a:tabLst>
              </a:pPr>
              <a:r>
                <a:rPr lang="en-US" sz="1600" dirty="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 dirty="0">
                <a:effectLst/>
              </a:endParaRPr>
            </a:p>
          </p:txBody>
        </p:sp>
        <p:sp>
          <p:nvSpPr>
            <p:cNvPr id="252098" name="Line 194"/>
            <p:cNvSpPr>
              <a:spLocks noChangeShapeType="1"/>
            </p:cNvSpPr>
            <p:nvPr/>
          </p:nvSpPr>
          <p:spPr bwMode="auto">
            <a:xfrm>
              <a:off x="96" y="1632"/>
              <a:ext cx="2512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099" name="Line 195"/>
            <p:cNvSpPr>
              <a:spLocks noChangeShapeType="1"/>
            </p:cNvSpPr>
            <p:nvPr/>
          </p:nvSpPr>
          <p:spPr bwMode="auto">
            <a:xfrm>
              <a:off x="96" y="3776"/>
              <a:ext cx="2512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0" name="Line 196"/>
            <p:cNvSpPr>
              <a:spLocks noChangeShapeType="1"/>
            </p:cNvSpPr>
            <p:nvPr/>
          </p:nvSpPr>
          <p:spPr bwMode="auto">
            <a:xfrm>
              <a:off x="96" y="1632"/>
              <a:ext cx="0" cy="2144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1" name="Line 197"/>
            <p:cNvSpPr>
              <a:spLocks noChangeShapeType="1"/>
            </p:cNvSpPr>
            <p:nvPr/>
          </p:nvSpPr>
          <p:spPr bwMode="auto">
            <a:xfrm>
              <a:off x="2608" y="1632"/>
              <a:ext cx="0" cy="2144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2" name="Line 198"/>
            <p:cNvSpPr>
              <a:spLocks noChangeShapeType="1"/>
            </p:cNvSpPr>
            <p:nvPr/>
          </p:nvSpPr>
          <p:spPr bwMode="auto">
            <a:xfrm>
              <a:off x="96" y="1900"/>
              <a:ext cx="251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3" name="Line 199"/>
            <p:cNvSpPr>
              <a:spLocks noChangeShapeType="1"/>
            </p:cNvSpPr>
            <p:nvPr/>
          </p:nvSpPr>
          <p:spPr bwMode="auto">
            <a:xfrm>
              <a:off x="410" y="1632"/>
              <a:ext cx="0" cy="21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4" name="Line 200"/>
            <p:cNvSpPr>
              <a:spLocks noChangeShapeType="1"/>
            </p:cNvSpPr>
            <p:nvPr/>
          </p:nvSpPr>
          <p:spPr bwMode="auto">
            <a:xfrm>
              <a:off x="724" y="1632"/>
              <a:ext cx="0" cy="21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5" name="Line 201"/>
            <p:cNvSpPr>
              <a:spLocks noChangeShapeType="1"/>
            </p:cNvSpPr>
            <p:nvPr/>
          </p:nvSpPr>
          <p:spPr bwMode="auto">
            <a:xfrm>
              <a:off x="1038" y="1632"/>
              <a:ext cx="0" cy="21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6" name="Line 202"/>
            <p:cNvSpPr>
              <a:spLocks noChangeShapeType="1"/>
            </p:cNvSpPr>
            <p:nvPr/>
          </p:nvSpPr>
          <p:spPr bwMode="auto">
            <a:xfrm>
              <a:off x="1352" y="1632"/>
              <a:ext cx="0" cy="2144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7" name="Line 203"/>
            <p:cNvSpPr>
              <a:spLocks noChangeShapeType="1"/>
            </p:cNvSpPr>
            <p:nvPr/>
          </p:nvSpPr>
          <p:spPr bwMode="auto">
            <a:xfrm>
              <a:off x="1666" y="1632"/>
              <a:ext cx="0" cy="21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8" name="Line 204"/>
            <p:cNvSpPr>
              <a:spLocks noChangeShapeType="1"/>
            </p:cNvSpPr>
            <p:nvPr/>
          </p:nvSpPr>
          <p:spPr bwMode="auto">
            <a:xfrm>
              <a:off x="1980" y="1632"/>
              <a:ext cx="0" cy="21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09" name="Line 205"/>
            <p:cNvSpPr>
              <a:spLocks noChangeShapeType="1"/>
            </p:cNvSpPr>
            <p:nvPr/>
          </p:nvSpPr>
          <p:spPr bwMode="auto">
            <a:xfrm>
              <a:off x="2294" y="1632"/>
              <a:ext cx="0" cy="21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10" name="Line 206"/>
            <p:cNvSpPr>
              <a:spLocks noChangeShapeType="1"/>
            </p:cNvSpPr>
            <p:nvPr/>
          </p:nvSpPr>
          <p:spPr bwMode="auto">
            <a:xfrm>
              <a:off x="96" y="2168"/>
              <a:ext cx="251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11" name="Line 207"/>
            <p:cNvSpPr>
              <a:spLocks noChangeShapeType="1"/>
            </p:cNvSpPr>
            <p:nvPr/>
          </p:nvSpPr>
          <p:spPr bwMode="auto">
            <a:xfrm>
              <a:off x="96" y="2436"/>
              <a:ext cx="251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12" name="Line 208"/>
            <p:cNvSpPr>
              <a:spLocks noChangeShapeType="1"/>
            </p:cNvSpPr>
            <p:nvPr/>
          </p:nvSpPr>
          <p:spPr bwMode="auto">
            <a:xfrm>
              <a:off x="96" y="2704"/>
              <a:ext cx="2512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13" name="Line 209"/>
            <p:cNvSpPr>
              <a:spLocks noChangeShapeType="1"/>
            </p:cNvSpPr>
            <p:nvPr/>
          </p:nvSpPr>
          <p:spPr bwMode="auto">
            <a:xfrm>
              <a:off x="96" y="2972"/>
              <a:ext cx="251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14" name="Line 210"/>
            <p:cNvSpPr>
              <a:spLocks noChangeShapeType="1"/>
            </p:cNvSpPr>
            <p:nvPr/>
          </p:nvSpPr>
          <p:spPr bwMode="auto">
            <a:xfrm>
              <a:off x="96" y="3240"/>
              <a:ext cx="251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15" name="Line 211"/>
            <p:cNvSpPr>
              <a:spLocks noChangeShapeType="1"/>
            </p:cNvSpPr>
            <p:nvPr/>
          </p:nvSpPr>
          <p:spPr bwMode="auto">
            <a:xfrm>
              <a:off x="96" y="3508"/>
              <a:ext cx="251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4" name="Group 244"/>
          <p:cNvGrpSpPr>
            <a:grpSpLocks/>
          </p:cNvGrpSpPr>
          <p:nvPr/>
        </p:nvGrpSpPr>
        <p:grpSpPr bwMode="auto">
          <a:xfrm>
            <a:off x="5791200" y="3810000"/>
            <a:ext cx="2590800" cy="2286000"/>
            <a:chOff x="3168" y="1632"/>
            <a:chExt cx="2448" cy="2112"/>
          </a:xfrm>
        </p:grpSpPr>
        <p:sp>
          <p:nvSpPr>
            <p:cNvPr id="252117" name="Rectangle 213"/>
            <p:cNvSpPr>
              <a:spLocks noChangeArrowheads="1"/>
            </p:cNvSpPr>
            <p:nvPr/>
          </p:nvSpPr>
          <p:spPr bwMode="auto">
            <a:xfrm>
              <a:off x="4391" y="2676"/>
              <a:ext cx="1225" cy="106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18" name="Rectangle 214"/>
            <p:cNvSpPr>
              <a:spLocks noChangeArrowheads="1"/>
            </p:cNvSpPr>
            <p:nvPr/>
          </p:nvSpPr>
          <p:spPr bwMode="auto">
            <a:xfrm>
              <a:off x="3168" y="2676"/>
              <a:ext cx="1223" cy="10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en-US" sz="1600" dirty="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 dirty="0">
                <a:effectLst/>
              </a:endParaRPr>
            </a:p>
          </p:txBody>
        </p:sp>
        <p:sp>
          <p:nvSpPr>
            <p:cNvPr id="252119" name="Rectangle 215"/>
            <p:cNvSpPr>
              <a:spLocks noChangeArrowheads="1"/>
            </p:cNvSpPr>
            <p:nvPr/>
          </p:nvSpPr>
          <p:spPr bwMode="auto">
            <a:xfrm>
              <a:off x="5307" y="2415"/>
              <a:ext cx="309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20" name="Rectangle 216"/>
            <p:cNvSpPr>
              <a:spLocks noChangeArrowheads="1"/>
            </p:cNvSpPr>
            <p:nvPr/>
          </p:nvSpPr>
          <p:spPr bwMode="auto">
            <a:xfrm>
              <a:off x="5002" y="2415"/>
              <a:ext cx="305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21" name="Rectangle 217"/>
            <p:cNvSpPr>
              <a:spLocks noChangeArrowheads="1"/>
            </p:cNvSpPr>
            <p:nvPr/>
          </p:nvSpPr>
          <p:spPr bwMode="auto">
            <a:xfrm>
              <a:off x="4696" y="2415"/>
              <a:ext cx="306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22" name="Rectangle 218"/>
            <p:cNvSpPr>
              <a:spLocks noChangeArrowheads="1"/>
            </p:cNvSpPr>
            <p:nvPr/>
          </p:nvSpPr>
          <p:spPr bwMode="auto">
            <a:xfrm>
              <a:off x="4391" y="2415"/>
              <a:ext cx="305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23" name="Rectangle 219"/>
            <p:cNvSpPr>
              <a:spLocks noChangeArrowheads="1"/>
            </p:cNvSpPr>
            <p:nvPr/>
          </p:nvSpPr>
          <p:spPr bwMode="auto">
            <a:xfrm>
              <a:off x="5307" y="2154"/>
              <a:ext cx="309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24" name="Rectangle 220"/>
            <p:cNvSpPr>
              <a:spLocks noChangeArrowheads="1"/>
            </p:cNvSpPr>
            <p:nvPr/>
          </p:nvSpPr>
          <p:spPr bwMode="auto">
            <a:xfrm>
              <a:off x="5002" y="2154"/>
              <a:ext cx="305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25" name="Rectangle 221"/>
            <p:cNvSpPr>
              <a:spLocks noChangeArrowheads="1"/>
            </p:cNvSpPr>
            <p:nvPr/>
          </p:nvSpPr>
          <p:spPr bwMode="auto">
            <a:xfrm>
              <a:off x="4696" y="2154"/>
              <a:ext cx="306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26" name="Rectangle 222"/>
            <p:cNvSpPr>
              <a:spLocks noChangeArrowheads="1"/>
            </p:cNvSpPr>
            <p:nvPr/>
          </p:nvSpPr>
          <p:spPr bwMode="auto">
            <a:xfrm>
              <a:off x="4391" y="2154"/>
              <a:ext cx="305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27" name="Rectangle 223"/>
            <p:cNvSpPr>
              <a:spLocks noChangeArrowheads="1"/>
            </p:cNvSpPr>
            <p:nvPr/>
          </p:nvSpPr>
          <p:spPr bwMode="auto">
            <a:xfrm>
              <a:off x="5307" y="1893"/>
              <a:ext cx="309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28" name="Rectangle 224"/>
            <p:cNvSpPr>
              <a:spLocks noChangeArrowheads="1"/>
            </p:cNvSpPr>
            <p:nvPr/>
          </p:nvSpPr>
          <p:spPr bwMode="auto">
            <a:xfrm>
              <a:off x="5002" y="1893"/>
              <a:ext cx="305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29" name="Rectangle 225"/>
            <p:cNvSpPr>
              <a:spLocks noChangeArrowheads="1"/>
            </p:cNvSpPr>
            <p:nvPr/>
          </p:nvSpPr>
          <p:spPr bwMode="auto">
            <a:xfrm>
              <a:off x="4696" y="1893"/>
              <a:ext cx="306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30" name="Rectangle 226"/>
            <p:cNvSpPr>
              <a:spLocks noChangeArrowheads="1"/>
            </p:cNvSpPr>
            <p:nvPr/>
          </p:nvSpPr>
          <p:spPr bwMode="auto">
            <a:xfrm>
              <a:off x="4391" y="1893"/>
              <a:ext cx="305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31" name="Rectangle 227"/>
            <p:cNvSpPr>
              <a:spLocks noChangeArrowheads="1"/>
            </p:cNvSpPr>
            <p:nvPr/>
          </p:nvSpPr>
          <p:spPr bwMode="auto">
            <a:xfrm>
              <a:off x="5307" y="1632"/>
              <a:ext cx="309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32" name="Rectangle 228"/>
            <p:cNvSpPr>
              <a:spLocks noChangeArrowheads="1"/>
            </p:cNvSpPr>
            <p:nvPr/>
          </p:nvSpPr>
          <p:spPr bwMode="auto">
            <a:xfrm>
              <a:off x="5002" y="1632"/>
              <a:ext cx="305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33" name="Rectangle 229"/>
            <p:cNvSpPr>
              <a:spLocks noChangeArrowheads="1"/>
            </p:cNvSpPr>
            <p:nvPr/>
          </p:nvSpPr>
          <p:spPr bwMode="auto">
            <a:xfrm>
              <a:off x="4696" y="1632"/>
              <a:ext cx="306" cy="2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>
                <a:effectLst/>
              </a:endParaRPr>
            </a:p>
          </p:txBody>
        </p:sp>
        <p:sp>
          <p:nvSpPr>
            <p:cNvPr id="252134" name="Rectangle 230"/>
            <p:cNvSpPr>
              <a:spLocks noChangeArrowheads="1"/>
            </p:cNvSpPr>
            <p:nvPr/>
          </p:nvSpPr>
          <p:spPr bwMode="auto">
            <a:xfrm>
              <a:off x="4391" y="1632"/>
              <a:ext cx="305" cy="26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0">
                <a:effectLst/>
              </a:endParaRPr>
            </a:p>
          </p:txBody>
        </p:sp>
        <p:sp>
          <p:nvSpPr>
            <p:cNvPr id="252135" name="Rectangle 231"/>
            <p:cNvSpPr>
              <a:spLocks noChangeArrowheads="1"/>
            </p:cNvSpPr>
            <p:nvPr/>
          </p:nvSpPr>
          <p:spPr bwMode="auto">
            <a:xfrm>
              <a:off x="3168" y="1632"/>
              <a:ext cx="1223" cy="104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en-US" sz="1600"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b="0">
                <a:effectLst/>
              </a:endParaRPr>
            </a:p>
          </p:txBody>
        </p:sp>
        <p:sp>
          <p:nvSpPr>
            <p:cNvPr id="252136" name="Line 232"/>
            <p:cNvSpPr>
              <a:spLocks noChangeShapeType="1"/>
            </p:cNvSpPr>
            <p:nvPr/>
          </p:nvSpPr>
          <p:spPr bwMode="auto">
            <a:xfrm>
              <a:off x="3168" y="1632"/>
              <a:ext cx="24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37" name="Line 233"/>
            <p:cNvSpPr>
              <a:spLocks noChangeShapeType="1"/>
            </p:cNvSpPr>
            <p:nvPr/>
          </p:nvSpPr>
          <p:spPr bwMode="auto">
            <a:xfrm>
              <a:off x="3168" y="3744"/>
              <a:ext cx="24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38" name="Line 234"/>
            <p:cNvSpPr>
              <a:spLocks noChangeShapeType="1"/>
            </p:cNvSpPr>
            <p:nvPr/>
          </p:nvSpPr>
          <p:spPr bwMode="auto">
            <a:xfrm>
              <a:off x="3168" y="1632"/>
              <a:ext cx="0" cy="2112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39" name="Line 235"/>
            <p:cNvSpPr>
              <a:spLocks noChangeShapeType="1"/>
            </p:cNvSpPr>
            <p:nvPr/>
          </p:nvSpPr>
          <p:spPr bwMode="auto">
            <a:xfrm>
              <a:off x="5616" y="1632"/>
              <a:ext cx="0" cy="2112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0" name="Line 236"/>
            <p:cNvSpPr>
              <a:spLocks noChangeShapeType="1"/>
            </p:cNvSpPr>
            <p:nvPr/>
          </p:nvSpPr>
          <p:spPr bwMode="auto">
            <a:xfrm>
              <a:off x="3168" y="2676"/>
              <a:ext cx="24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1" name="Line 237"/>
            <p:cNvSpPr>
              <a:spLocks noChangeShapeType="1"/>
            </p:cNvSpPr>
            <p:nvPr/>
          </p:nvSpPr>
          <p:spPr bwMode="auto">
            <a:xfrm>
              <a:off x="4391" y="1632"/>
              <a:ext cx="0" cy="2112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2" name="Line 238"/>
            <p:cNvSpPr>
              <a:spLocks noChangeShapeType="1"/>
            </p:cNvSpPr>
            <p:nvPr/>
          </p:nvSpPr>
          <p:spPr bwMode="auto">
            <a:xfrm>
              <a:off x="4391" y="1893"/>
              <a:ext cx="12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3" name="Line 239"/>
            <p:cNvSpPr>
              <a:spLocks noChangeShapeType="1"/>
            </p:cNvSpPr>
            <p:nvPr/>
          </p:nvSpPr>
          <p:spPr bwMode="auto">
            <a:xfrm>
              <a:off x="4696" y="1632"/>
              <a:ext cx="0" cy="10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4" name="Line 240"/>
            <p:cNvSpPr>
              <a:spLocks noChangeShapeType="1"/>
            </p:cNvSpPr>
            <p:nvPr/>
          </p:nvSpPr>
          <p:spPr bwMode="auto">
            <a:xfrm>
              <a:off x="5002" y="1632"/>
              <a:ext cx="0" cy="10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5" name="Line 241"/>
            <p:cNvSpPr>
              <a:spLocks noChangeShapeType="1"/>
            </p:cNvSpPr>
            <p:nvPr/>
          </p:nvSpPr>
          <p:spPr bwMode="auto">
            <a:xfrm>
              <a:off x="5307" y="1632"/>
              <a:ext cx="0" cy="104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6" name="Line 242"/>
            <p:cNvSpPr>
              <a:spLocks noChangeShapeType="1"/>
            </p:cNvSpPr>
            <p:nvPr/>
          </p:nvSpPr>
          <p:spPr bwMode="auto">
            <a:xfrm>
              <a:off x="4391" y="2154"/>
              <a:ext cx="12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2147" name="Line 243"/>
            <p:cNvSpPr>
              <a:spLocks noChangeShapeType="1"/>
            </p:cNvSpPr>
            <p:nvPr/>
          </p:nvSpPr>
          <p:spPr bwMode="auto">
            <a:xfrm>
              <a:off x="4391" y="2415"/>
              <a:ext cx="12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What is Machine Learning</a:t>
            </a:r>
            <a:r>
              <a:rPr lang="en-US" dirty="0" smtClean="0">
                <a:effectLst/>
              </a:rPr>
              <a:t>?</a:t>
            </a:r>
            <a:br>
              <a:rPr lang="en-US" dirty="0" smtClean="0">
                <a:effectLst/>
              </a:rPr>
            </a:br>
            <a:r>
              <a:rPr lang="en-US" sz="1400" dirty="0" smtClean="0">
                <a:effectLst/>
              </a:rPr>
              <a:t>m Example, n Attributes</a:t>
            </a:r>
            <a:endParaRPr lang="en-US" dirty="0">
              <a:effectLst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457200" y="3733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0" y="32004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Training: Set the parameters with n features.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6400" y="38862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Testing: Use the parameters to predict unknown classes</a:t>
            </a:r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ph idx="1"/>
          </p:nvPr>
        </p:nvGraphicFramePr>
        <p:xfrm>
          <a:off x="5562600" y="1219200"/>
          <a:ext cx="685800" cy="16764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2" name="Group 124"/>
          <p:cNvGraphicFramePr>
            <a:graphicFrameLocks noGrp="1"/>
          </p:cNvGraphicFramePr>
          <p:nvPr/>
        </p:nvGraphicFramePr>
        <p:xfrm>
          <a:off x="2514600" y="1219200"/>
          <a:ext cx="2362200" cy="1676400"/>
        </p:xfrm>
        <a:graphic>
          <a:graphicData uri="http://schemas.openxmlformats.org/drawingml/2006/table">
            <a:tbl>
              <a:tblPr/>
              <a:tblGrid>
                <a:gridCol w="590550"/>
                <a:gridCol w="590550"/>
                <a:gridCol w="590550"/>
                <a:gridCol w="59055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m1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mn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5029200" y="18288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34" name="Group 46"/>
          <p:cNvGraphicFramePr>
            <a:graphicFrameLocks noGrp="1"/>
          </p:cNvGraphicFramePr>
          <p:nvPr/>
        </p:nvGraphicFramePr>
        <p:xfrm>
          <a:off x="1066800" y="1219200"/>
          <a:ext cx="1066800" cy="1676401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Example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Example 2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Example m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46" name="Group 58"/>
          <p:cNvGraphicFramePr>
            <a:graphicFrameLocks noGrp="1"/>
          </p:cNvGraphicFramePr>
          <p:nvPr/>
        </p:nvGraphicFramePr>
        <p:xfrm>
          <a:off x="7086600" y="1219200"/>
          <a:ext cx="914400" cy="1676401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Class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Class 2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Class m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58" name="AutoShape 70"/>
          <p:cNvSpPr>
            <a:spLocks noChangeArrowheads="1"/>
          </p:cNvSpPr>
          <p:nvPr/>
        </p:nvSpPr>
        <p:spPr bwMode="auto">
          <a:xfrm rot="10800000">
            <a:off x="6477000" y="18288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59" name="Group 71"/>
          <p:cNvGraphicFramePr>
            <a:graphicFrameLocks noGrp="1"/>
          </p:cNvGraphicFramePr>
          <p:nvPr/>
        </p:nvGraphicFramePr>
        <p:xfrm>
          <a:off x="1143000" y="5105400"/>
          <a:ext cx="990600" cy="454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Unknown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65" name="Group 77"/>
          <p:cNvGraphicFramePr>
            <a:graphicFrameLocks noGrp="1"/>
          </p:cNvGraphicFramePr>
          <p:nvPr/>
        </p:nvGraphicFramePr>
        <p:xfrm>
          <a:off x="2667000" y="5105400"/>
          <a:ext cx="2209800" cy="457200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77" name="Group 89"/>
          <p:cNvGraphicFramePr>
            <a:graphicFrameLocks noGrp="1"/>
          </p:cNvGraphicFramePr>
          <p:nvPr/>
        </p:nvGraphicFramePr>
        <p:xfrm>
          <a:off x="5562600" y="4495800"/>
          <a:ext cx="685800" cy="16764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9" name="AutoShape 101"/>
          <p:cNvSpPr>
            <a:spLocks noChangeArrowheads="1"/>
          </p:cNvSpPr>
          <p:nvPr/>
        </p:nvSpPr>
        <p:spPr bwMode="auto">
          <a:xfrm>
            <a:off x="5029200" y="51054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409" name="Group 121"/>
          <p:cNvGraphicFramePr>
            <a:graphicFrameLocks noGrp="1"/>
          </p:cNvGraphicFramePr>
          <p:nvPr/>
        </p:nvGraphicFramePr>
        <p:xfrm>
          <a:off x="7086600" y="5105400"/>
          <a:ext cx="990600" cy="454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Prediction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6" name="AutoShape 108"/>
          <p:cNvSpPr>
            <a:spLocks noChangeArrowheads="1"/>
          </p:cNvSpPr>
          <p:nvPr/>
        </p:nvSpPr>
        <p:spPr bwMode="auto">
          <a:xfrm>
            <a:off x="6477000" y="51054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Rescue </a:t>
            </a:r>
            <a:r>
              <a:rPr lang="en-US" dirty="0" smtClean="0"/>
              <a:t>Regions.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/>
            <a:r>
              <a:rPr lang="en-US" dirty="0" smtClean="0"/>
              <a:t>Active Learning Overview</a:t>
            </a:r>
            <a:endParaRPr lang="en-US" dirty="0"/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rot="-312458">
            <a:off x="3248025" y="1066800"/>
            <a:ext cx="2533650" cy="1066800"/>
          </a:xfrm>
          <a:custGeom>
            <a:avLst/>
            <a:gdLst>
              <a:gd name="G0" fmla="+- -2188027 0 0"/>
              <a:gd name="G1" fmla="+- -9661055 0 0"/>
              <a:gd name="G2" fmla="+- -2188027 0 -9661055"/>
              <a:gd name="G3" fmla="+- 10800 0 0"/>
              <a:gd name="G4" fmla="+- 0 0 -2188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389 0 0"/>
              <a:gd name="G9" fmla="+- 0 0 -9661055"/>
              <a:gd name="G10" fmla="+- 6389 0 2700"/>
              <a:gd name="G11" fmla="cos G10 -2188027"/>
              <a:gd name="G12" fmla="sin G10 -2188027"/>
              <a:gd name="G13" fmla="cos 13500 -2188027"/>
              <a:gd name="G14" fmla="sin 13500 -2188027"/>
              <a:gd name="G15" fmla="+- G11 10800 0"/>
              <a:gd name="G16" fmla="+- G12 10800 0"/>
              <a:gd name="G17" fmla="+- G13 10800 0"/>
              <a:gd name="G18" fmla="+- G14 10800 0"/>
              <a:gd name="G19" fmla="*/ 6389 1 2"/>
              <a:gd name="G20" fmla="+- G19 5400 0"/>
              <a:gd name="G21" fmla="cos G20 -2188027"/>
              <a:gd name="G22" fmla="sin G20 -2188027"/>
              <a:gd name="G23" fmla="+- G21 10800 0"/>
              <a:gd name="G24" fmla="+- G12 G23 G22"/>
              <a:gd name="G25" fmla="+- G22 G23 G11"/>
              <a:gd name="G26" fmla="cos 10800 -2188027"/>
              <a:gd name="G27" fmla="sin 10800 -2188027"/>
              <a:gd name="G28" fmla="cos 6389 -2188027"/>
              <a:gd name="G29" fmla="sin 6389 -2188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61055"/>
              <a:gd name="G36" fmla="sin G34 -9661055"/>
              <a:gd name="G37" fmla="+/ -9661055 -2188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389 G39"/>
              <a:gd name="G43" fmla="sin 63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24 w 21600"/>
              <a:gd name="T5" fmla="*/ 0 h 21600"/>
              <a:gd name="T6" fmla="*/ 3557 w 21600"/>
              <a:gd name="T7" fmla="*/ 6171 h 21600"/>
              <a:gd name="T8" fmla="*/ 10755 w 21600"/>
              <a:gd name="T9" fmla="*/ 4411 h 21600"/>
              <a:gd name="T10" fmla="*/ 22072 w 21600"/>
              <a:gd name="T11" fmla="*/ 3371 h 21600"/>
              <a:gd name="T12" fmla="*/ 20675 w 21600"/>
              <a:gd name="T13" fmla="*/ 10166 h 21600"/>
              <a:gd name="T14" fmla="*/ 13880 w 21600"/>
              <a:gd name="T15" fmla="*/ 87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 rot="14138314">
            <a:off x="1476375" y="4619625"/>
            <a:ext cx="2533650" cy="1066800"/>
          </a:xfrm>
          <a:custGeom>
            <a:avLst/>
            <a:gdLst>
              <a:gd name="G0" fmla="+- -2188027 0 0"/>
              <a:gd name="G1" fmla="+- -9661055 0 0"/>
              <a:gd name="G2" fmla="+- -2188027 0 -9661055"/>
              <a:gd name="G3" fmla="+- 10800 0 0"/>
              <a:gd name="G4" fmla="+- 0 0 -2188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389 0 0"/>
              <a:gd name="G9" fmla="+- 0 0 -9661055"/>
              <a:gd name="G10" fmla="+- 6389 0 2700"/>
              <a:gd name="G11" fmla="cos G10 -2188027"/>
              <a:gd name="G12" fmla="sin G10 -2188027"/>
              <a:gd name="G13" fmla="cos 13500 -2188027"/>
              <a:gd name="G14" fmla="sin 13500 -2188027"/>
              <a:gd name="G15" fmla="+- G11 10800 0"/>
              <a:gd name="G16" fmla="+- G12 10800 0"/>
              <a:gd name="G17" fmla="+- G13 10800 0"/>
              <a:gd name="G18" fmla="+- G14 10800 0"/>
              <a:gd name="G19" fmla="*/ 6389 1 2"/>
              <a:gd name="G20" fmla="+- G19 5400 0"/>
              <a:gd name="G21" fmla="cos G20 -2188027"/>
              <a:gd name="G22" fmla="sin G20 -2188027"/>
              <a:gd name="G23" fmla="+- G21 10800 0"/>
              <a:gd name="G24" fmla="+- G12 G23 G22"/>
              <a:gd name="G25" fmla="+- G22 G23 G11"/>
              <a:gd name="G26" fmla="cos 10800 -2188027"/>
              <a:gd name="G27" fmla="sin 10800 -2188027"/>
              <a:gd name="G28" fmla="cos 6389 -2188027"/>
              <a:gd name="G29" fmla="sin 6389 -2188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61055"/>
              <a:gd name="G36" fmla="sin G34 -9661055"/>
              <a:gd name="G37" fmla="+/ -9661055 -2188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389 G39"/>
              <a:gd name="G43" fmla="sin 63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24 w 21600"/>
              <a:gd name="T5" fmla="*/ 0 h 21600"/>
              <a:gd name="T6" fmla="*/ 3557 w 21600"/>
              <a:gd name="T7" fmla="*/ 6171 h 21600"/>
              <a:gd name="T8" fmla="*/ 10755 w 21600"/>
              <a:gd name="T9" fmla="*/ 4411 h 21600"/>
              <a:gd name="T10" fmla="*/ 22072 w 21600"/>
              <a:gd name="T11" fmla="*/ 3371 h 21600"/>
              <a:gd name="T12" fmla="*/ 20675 w 21600"/>
              <a:gd name="T13" fmla="*/ 10166 h 21600"/>
              <a:gd name="T14" fmla="*/ 13880 w 21600"/>
              <a:gd name="T15" fmla="*/ 87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 rot="7946985">
            <a:off x="5438775" y="4543425"/>
            <a:ext cx="2533650" cy="1066800"/>
          </a:xfrm>
          <a:custGeom>
            <a:avLst/>
            <a:gdLst>
              <a:gd name="G0" fmla="+- -2188027 0 0"/>
              <a:gd name="G1" fmla="+- -9661055 0 0"/>
              <a:gd name="G2" fmla="+- -2188027 0 -9661055"/>
              <a:gd name="G3" fmla="+- 10800 0 0"/>
              <a:gd name="G4" fmla="+- 0 0 -2188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389 0 0"/>
              <a:gd name="G9" fmla="+- 0 0 -9661055"/>
              <a:gd name="G10" fmla="+- 6389 0 2700"/>
              <a:gd name="G11" fmla="cos G10 -2188027"/>
              <a:gd name="G12" fmla="sin G10 -2188027"/>
              <a:gd name="G13" fmla="cos 13500 -2188027"/>
              <a:gd name="G14" fmla="sin 13500 -2188027"/>
              <a:gd name="G15" fmla="+- G11 10800 0"/>
              <a:gd name="G16" fmla="+- G12 10800 0"/>
              <a:gd name="G17" fmla="+- G13 10800 0"/>
              <a:gd name="G18" fmla="+- G14 10800 0"/>
              <a:gd name="G19" fmla="*/ 6389 1 2"/>
              <a:gd name="G20" fmla="+- G19 5400 0"/>
              <a:gd name="G21" fmla="cos G20 -2188027"/>
              <a:gd name="G22" fmla="sin G20 -2188027"/>
              <a:gd name="G23" fmla="+- G21 10800 0"/>
              <a:gd name="G24" fmla="+- G12 G23 G22"/>
              <a:gd name="G25" fmla="+- G22 G23 G11"/>
              <a:gd name="G26" fmla="cos 10800 -2188027"/>
              <a:gd name="G27" fmla="sin 10800 -2188027"/>
              <a:gd name="G28" fmla="cos 6389 -2188027"/>
              <a:gd name="G29" fmla="sin 6389 -2188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61055"/>
              <a:gd name="G36" fmla="sin G34 -9661055"/>
              <a:gd name="G37" fmla="+/ -9661055 -2188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389 G39"/>
              <a:gd name="G43" fmla="sin 63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24 w 21600"/>
              <a:gd name="T5" fmla="*/ 0 h 21600"/>
              <a:gd name="T6" fmla="*/ 3557 w 21600"/>
              <a:gd name="T7" fmla="*/ 6171 h 21600"/>
              <a:gd name="T8" fmla="*/ 10755 w 21600"/>
              <a:gd name="T9" fmla="*/ 4411 h 21600"/>
              <a:gd name="T10" fmla="*/ 22072 w 21600"/>
              <a:gd name="T11" fmla="*/ 3371 h 21600"/>
              <a:gd name="T12" fmla="*/ 20675 w 21600"/>
              <a:gd name="T13" fmla="*/ 10166 h 21600"/>
              <a:gd name="T14" fmla="*/ 13880 w 21600"/>
              <a:gd name="T15" fmla="*/ 87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3429000" y="990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effectLst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19800" y="1828800"/>
            <a:ext cx="3124200" cy="2528888"/>
            <a:chOff x="3696" y="1015"/>
            <a:chExt cx="2064" cy="1700"/>
          </a:xfrm>
        </p:grpSpPr>
        <p:pic>
          <p:nvPicPr>
            <p:cNvPr id="111627" name="Picture 11" descr="j02857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" y="1015"/>
              <a:ext cx="2064" cy="1269"/>
            </a:xfrm>
            <a:prstGeom prst="rect">
              <a:avLst/>
            </a:prstGeom>
            <a:noFill/>
          </p:spPr>
        </p:pic>
        <p:sp>
          <p:nvSpPr>
            <p:cNvPr id="111628" name="Text Box 12"/>
            <p:cNvSpPr txBox="1">
              <a:spLocks noChangeArrowheads="1"/>
            </p:cNvSpPr>
            <p:nvPr/>
          </p:nvSpPr>
          <p:spPr bwMode="auto">
            <a:xfrm>
              <a:off x="4224" y="2448"/>
              <a:ext cx="153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Theory</a:t>
              </a:r>
            </a:p>
          </p:txBody>
        </p:sp>
      </p:grp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3048000" y="19050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effectLst/>
              </a:rPr>
              <a:t>Find Cancer Rescue Mutants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1295400"/>
            <a:ext cx="3505200" cy="2987675"/>
            <a:chOff x="240" y="816"/>
            <a:chExt cx="2208" cy="1882"/>
          </a:xfrm>
        </p:grpSpPr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576" y="2448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Knowledge</a:t>
              </a:r>
            </a:p>
          </p:txBody>
        </p:sp>
        <p:pic>
          <p:nvPicPr>
            <p:cNvPr id="111634" name="Picture 18" descr="1tsr_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816"/>
              <a:ext cx="2208" cy="1657"/>
            </a:xfrm>
            <a:prstGeom prst="rect">
              <a:avLst/>
            </a:prstGeom>
            <a:noFill/>
          </p:spPr>
        </p:pic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300413" y="3962400"/>
            <a:ext cx="2643187" cy="2895600"/>
            <a:chOff x="2112" y="2496"/>
            <a:chExt cx="1665" cy="1824"/>
          </a:xfrm>
        </p:grpSpPr>
        <p:pic>
          <p:nvPicPr>
            <p:cNvPr id="111642" name="Picture 26" descr="MCj0281262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2496"/>
              <a:ext cx="1665" cy="1688"/>
            </a:xfrm>
            <a:prstGeom prst="rect">
              <a:avLst/>
            </a:prstGeom>
            <a:noFill/>
          </p:spPr>
        </p:pic>
        <p:sp>
          <p:nvSpPr>
            <p:cNvPr id="111643" name="Text Box 27"/>
            <p:cNvSpPr txBox="1">
              <a:spLocks noChangeArrowheads="1"/>
            </p:cNvSpPr>
            <p:nvPr/>
          </p:nvSpPr>
          <p:spPr bwMode="auto">
            <a:xfrm>
              <a:off x="2304" y="4070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Experiment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A Better Solution: Active Learning </a:t>
            </a:r>
            <a:br>
              <a:rPr lang="en-US" sz="4000" dirty="0"/>
            </a:br>
            <a:r>
              <a:rPr lang="en-US" sz="3200" dirty="0"/>
              <a:t>Pick the best unknown mutants to know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7054850" y="5400675"/>
            <a:ext cx="1296988" cy="619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M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7054850" y="4778375"/>
            <a:ext cx="1296988" cy="622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7054850" y="4159250"/>
            <a:ext cx="1296988" cy="619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N+4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7054850" y="3536950"/>
            <a:ext cx="1296988" cy="622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N+3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7054850" y="2917825"/>
            <a:ext cx="1296988" cy="619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N+2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054850" y="2295525"/>
            <a:ext cx="1296988" cy="622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N+1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054850" y="1676400"/>
            <a:ext cx="1296988" cy="619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Unknown</a:t>
            </a:r>
            <a:endParaRPr lang="en-US" sz="16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7054850" y="1676400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>
            <a:off x="7054850" y="6019800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7054850" y="1676400"/>
            <a:ext cx="0" cy="310197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8351838" y="1676400"/>
            <a:ext cx="0" cy="310197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7054850" y="2295525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7054850" y="2917825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7054850" y="3536950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7054850" y="4159250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7054850" y="4778375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7054850" y="4778375"/>
            <a:ext cx="0" cy="62230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>
            <a:off x="8351838" y="4778375"/>
            <a:ext cx="0" cy="62230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7054850" y="5400675"/>
            <a:ext cx="12969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>
            <a:off x="7054850" y="5400675"/>
            <a:ext cx="0" cy="61912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9" name="Line 23"/>
          <p:cNvSpPr>
            <a:spLocks noChangeShapeType="1"/>
          </p:cNvSpPr>
          <p:nvPr/>
        </p:nvSpPr>
        <p:spPr bwMode="auto">
          <a:xfrm>
            <a:off x="8351838" y="5400675"/>
            <a:ext cx="0" cy="61912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838200" y="4818063"/>
            <a:ext cx="1243013" cy="708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200" b="0">
                <a:effectLst/>
                <a:latin typeface="Times New Roman" pitchFamily="18" charset="0"/>
                <a:cs typeface="Times New Roman" pitchFamily="18" charset="0"/>
              </a:rPr>
              <a:t>Example N</a:t>
            </a:r>
            <a:endParaRPr lang="en-US" b="0">
              <a:effectLst/>
              <a:latin typeface="Arial" pitchFamily="34" charset="0"/>
            </a:endParaRPr>
          </a:p>
        </p:txBody>
      </p:sp>
      <p:sp>
        <p:nvSpPr>
          <p:cNvPr id="306201" name="Rectangle 25"/>
          <p:cNvSpPr>
            <a:spLocks noChangeArrowheads="1"/>
          </p:cNvSpPr>
          <p:nvPr/>
        </p:nvSpPr>
        <p:spPr bwMode="auto">
          <a:xfrm>
            <a:off x="838200" y="4203700"/>
            <a:ext cx="1243013" cy="614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200" b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endParaRPr lang="en-US" b="0">
              <a:effectLst/>
              <a:latin typeface="Arial" pitchFamily="34" charset="0"/>
            </a:endParaRPr>
          </a:p>
        </p:txBody>
      </p:sp>
      <p:sp>
        <p:nvSpPr>
          <p:cNvPr id="306202" name="Rectangle 26"/>
          <p:cNvSpPr>
            <a:spLocks noChangeArrowheads="1"/>
          </p:cNvSpPr>
          <p:nvPr/>
        </p:nvSpPr>
        <p:spPr bwMode="auto">
          <a:xfrm>
            <a:off x="838200" y="3590925"/>
            <a:ext cx="1243013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200" b="0">
                <a:effectLst/>
                <a:latin typeface="Times New Roman" pitchFamily="18" charset="0"/>
                <a:cs typeface="Times New Roman" pitchFamily="18" charset="0"/>
              </a:rPr>
              <a:t>Example 3</a:t>
            </a:r>
            <a:endParaRPr lang="en-US" b="0">
              <a:effectLst/>
              <a:latin typeface="Arial" pitchFamily="34" charset="0"/>
            </a:endParaRPr>
          </a:p>
        </p:txBody>
      </p:sp>
      <p:sp>
        <p:nvSpPr>
          <p:cNvPr id="306203" name="Rectangle 27"/>
          <p:cNvSpPr>
            <a:spLocks noChangeArrowheads="1"/>
          </p:cNvSpPr>
          <p:nvPr/>
        </p:nvSpPr>
        <p:spPr bwMode="auto">
          <a:xfrm>
            <a:off x="838200" y="2976563"/>
            <a:ext cx="1243013" cy="614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200" b="0">
                <a:effectLst/>
                <a:latin typeface="Times New Roman" pitchFamily="18" charset="0"/>
                <a:cs typeface="Times New Roman" pitchFamily="18" charset="0"/>
              </a:rPr>
              <a:t>Example 2</a:t>
            </a:r>
            <a:endParaRPr lang="en-US" b="0">
              <a:effectLst/>
              <a:latin typeface="Arial" pitchFamily="34" charset="0"/>
            </a:endParaRPr>
          </a:p>
        </p:txBody>
      </p:sp>
      <p:sp>
        <p:nvSpPr>
          <p:cNvPr id="306204" name="Rectangle 28"/>
          <p:cNvSpPr>
            <a:spLocks noChangeArrowheads="1"/>
          </p:cNvSpPr>
          <p:nvPr/>
        </p:nvSpPr>
        <p:spPr bwMode="auto">
          <a:xfrm>
            <a:off x="838200" y="2363788"/>
            <a:ext cx="1243013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200" b="0">
                <a:effectLst/>
                <a:latin typeface="Times New Roman" pitchFamily="18" charset="0"/>
                <a:cs typeface="Times New Roman" pitchFamily="18" charset="0"/>
              </a:rPr>
              <a:t>Example 1</a:t>
            </a:r>
            <a:endParaRPr lang="en-US" b="0">
              <a:effectLst/>
              <a:latin typeface="Arial" pitchFamily="34" charset="0"/>
            </a:endParaRPr>
          </a:p>
        </p:txBody>
      </p:sp>
      <p:sp>
        <p:nvSpPr>
          <p:cNvPr id="306205" name="Rectangle 29"/>
          <p:cNvSpPr>
            <a:spLocks noChangeArrowheads="1"/>
          </p:cNvSpPr>
          <p:nvPr/>
        </p:nvSpPr>
        <p:spPr bwMode="auto">
          <a:xfrm>
            <a:off x="838200" y="1749425"/>
            <a:ext cx="1243013" cy="614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>
                <a:effectLst/>
                <a:latin typeface="Times New Roman" pitchFamily="18" charset="0"/>
                <a:cs typeface="Times New Roman" pitchFamily="18" charset="0"/>
              </a:rPr>
              <a:t>Known</a:t>
            </a:r>
            <a:endParaRPr lang="en-US" sz="1600" b="0">
              <a:effectLst/>
              <a:latin typeface="Arial" pitchFamily="34" charset="0"/>
            </a:endParaRPr>
          </a:p>
        </p:txBody>
      </p:sp>
      <p:sp>
        <p:nvSpPr>
          <p:cNvPr id="306206" name="Line 30"/>
          <p:cNvSpPr>
            <a:spLocks noChangeShapeType="1"/>
          </p:cNvSpPr>
          <p:nvPr/>
        </p:nvSpPr>
        <p:spPr bwMode="auto">
          <a:xfrm>
            <a:off x="838200" y="1749425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07" name="Line 31"/>
          <p:cNvSpPr>
            <a:spLocks noChangeShapeType="1"/>
          </p:cNvSpPr>
          <p:nvPr/>
        </p:nvSpPr>
        <p:spPr bwMode="auto">
          <a:xfrm>
            <a:off x="838200" y="5526088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08" name="Line 32"/>
          <p:cNvSpPr>
            <a:spLocks noChangeShapeType="1"/>
          </p:cNvSpPr>
          <p:nvPr/>
        </p:nvSpPr>
        <p:spPr bwMode="auto">
          <a:xfrm>
            <a:off x="838200" y="1749425"/>
            <a:ext cx="0" cy="245427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09" name="Line 33"/>
          <p:cNvSpPr>
            <a:spLocks noChangeShapeType="1"/>
          </p:cNvSpPr>
          <p:nvPr/>
        </p:nvSpPr>
        <p:spPr bwMode="auto">
          <a:xfrm>
            <a:off x="2081213" y="1749425"/>
            <a:ext cx="0" cy="245427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0" name="Line 34"/>
          <p:cNvSpPr>
            <a:spLocks noChangeShapeType="1"/>
          </p:cNvSpPr>
          <p:nvPr/>
        </p:nvSpPr>
        <p:spPr bwMode="auto">
          <a:xfrm>
            <a:off x="838200" y="2363788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1" name="Line 35"/>
          <p:cNvSpPr>
            <a:spLocks noChangeShapeType="1"/>
          </p:cNvSpPr>
          <p:nvPr/>
        </p:nvSpPr>
        <p:spPr bwMode="auto">
          <a:xfrm>
            <a:off x="838200" y="2976563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2" name="Line 36"/>
          <p:cNvSpPr>
            <a:spLocks noChangeShapeType="1"/>
          </p:cNvSpPr>
          <p:nvPr/>
        </p:nvSpPr>
        <p:spPr bwMode="auto">
          <a:xfrm>
            <a:off x="838200" y="3590925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3" name="Line 37"/>
          <p:cNvSpPr>
            <a:spLocks noChangeShapeType="1"/>
          </p:cNvSpPr>
          <p:nvPr/>
        </p:nvSpPr>
        <p:spPr bwMode="auto">
          <a:xfrm>
            <a:off x="838200" y="4203700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4" name="Line 38"/>
          <p:cNvSpPr>
            <a:spLocks noChangeShapeType="1"/>
          </p:cNvSpPr>
          <p:nvPr/>
        </p:nvSpPr>
        <p:spPr bwMode="auto">
          <a:xfrm>
            <a:off x="838200" y="4203700"/>
            <a:ext cx="0" cy="614363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5" name="Line 39"/>
          <p:cNvSpPr>
            <a:spLocks noChangeShapeType="1"/>
          </p:cNvSpPr>
          <p:nvPr/>
        </p:nvSpPr>
        <p:spPr bwMode="auto">
          <a:xfrm>
            <a:off x="2081213" y="4203700"/>
            <a:ext cx="0" cy="614363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6" name="Line 40"/>
          <p:cNvSpPr>
            <a:spLocks noChangeShapeType="1"/>
          </p:cNvSpPr>
          <p:nvPr/>
        </p:nvSpPr>
        <p:spPr bwMode="auto">
          <a:xfrm>
            <a:off x="838200" y="4818063"/>
            <a:ext cx="124301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7" name="Line 41"/>
          <p:cNvSpPr>
            <a:spLocks noChangeShapeType="1"/>
          </p:cNvSpPr>
          <p:nvPr/>
        </p:nvSpPr>
        <p:spPr bwMode="auto">
          <a:xfrm>
            <a:off x="838200" y="4818063"/>
            <a:ext cx="0" cy="70802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8" name="Line 42"/>
          <p:cNvSpPr>
            <a:spLocks noChangeShapeType="1"/>
          </p:cNvSpPr>
          <p:nvPr/>
        </p:nvSpPr>
        <p:spPr bwMode="auto">
          <a:xfrm>
            <a:off x="2081213" y="4818063"/>
            <a:ext cx="0" cy="708025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19" name="Text Box 43"/>
          <p:cNvSpPr txBox="1">
            <a:spLocks noChangeArrowheads="1"/>
          </p:cNvSpPr>
          <p:nvPr/>
        </p:nvSpPr>
        <p:spPr bwMode="auto">
          <a:xfrm>
            <a:off x="3946525" y="2998788"/>
            <a:ext cx="1509713" cy="1262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effectLst/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effectLst/>
                <a:latin typeface="Arial" pitchFamily="34" charset="0"/>
              </a:rPr>
              <a:t>Classifier</a:t>
            </a:r>
          </a:p>
          <a:p>
            <a:pPr eaLnBrk="1" hangingPunct="1">
              <a:spcBef>
                <a:spcPct val="50000"/>
              </a:spcBef>
            </a:pPr>
            <a:endParaRPr lang="en-US">
              <a:effectLst/>
              <a:latin typeface="Arial" pitchFamily="34" charset="0"/>
            </a:endParaRPr>
          </a:p>
        </p:txBody>
      </p:sp>
      <p:sp>
        <p:nvSpPr>
          <p:cNvPr id="306220" name="AutoShape 44"/>
          <p:cNvSpPr>
            <a:spLocks noChangeArrowheads="1"/>
          </p:cNvSpPr>
          <p:nvPr/>
        </p:nvSpPr>
        <p:spPr bwMode="auto">
          <a:xfrm>
            <a:off x="5900738" y="3565525"/>
            <a:ext cx="887412" cy="471488"/>
          </a:xfrm>
          <a:prstGeom prst="rightArrow">
            <a:avLst>
              <a:gd name="adj1" fmla="val 50000"/>
              <a:gd name="adj2" fmla="val 470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1" name="AutoShape 45"/>
          <p:cNvSpPr>
            <a:spLocks noChangeArrowheads="1"/>
          </p:cNvSpPr>
          <p:nvPr/>
        </p:nvSpPr>
        <p:spPr bwMode="auto">
          <a:xfrm>
            <a:off x="2525713" y="3365500"/>
            <a:ext cx="976312" cy="471488"/>
          </a:xfrm>
          <a:prstGeom prst="rightArrow">
            <a:avLst>
              <a:gd name="adj1" fmla="val 50000"/>
              <a:gd name="adj2" fmla="val 51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2259013" y="2514600"/>
            <a:ext cx="1509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effectLst/>
                <a:latin typeface="Arial" pitchFamily="34" charset="0"/>
              </a:rPr>
              <a:t>Train the Classifier</a:t>
            </a:r>
          </a:p>
        </p:txBody>
      </p:sp>
      <p:sp>
        <p:nvSpPr>
          <p:cNvPr id="306223" name="Text Box 47"/>
          <p:cNvSpPr txBox="1">
            <a:spLocks noChangeArrowheads="1"/>
          </p:cNvSpPr>
          <p:nvPr/>
        </p:nvSpPr>
        <p:spPr bwMode="auto">
          <a:xfrm>
            <a:off x="5545138" y="4130675"/>
            <a:ext cx="1509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effectLst/>
                <a:latin typeface="Arial" pitchFamily="34" charset="0"/>
              </a:rPr>
              <a:t>Choose </a:t>
            </a:r>
            <a:r>
              <a:rPr lang="en-US" dirty="0" smtClean="0">
                <a:effectLst/>
                <a:latin typeface="Arial" pitchFamily="34" charset="0"/>
              </a:rPr>
              <a:t> </a:t>
            </a:r>
            <a:r>
              <a:rPr lang="en-US" dirty="0">
                <a:effectLst/>
                <a:latin typeface="Arial" pitchFamily="34" charset="0"/>
              </a:rPr>
              <a:t>Example </a:t>
            </a:r>
            <a:r>
              <a:rPr lang="en-US" dirty="0" smtClean="0">
                <a:effectLst/>
                <a:latin typeface="Arial" pitchFamily="34" charset="0"/>
              </a:rPr>
              <a:t>(s) to </a:t>
            </a:r>
            <a:r>
              <a:rPr lang="en-US" dirty="0">
                <a:effectLst/>
                <a:latin typeface="Arial" pitchFamily="34" charset="0"/>
              </a:rPr>
              <a:t>Label</a:t>
            </a:r>
          </a:p>
        </p:txBody>
      </p:sp>
      <p:sp>
        <p:nvSpPr>
          <p:cNvPr id="306224" name="Text Box 48"/>
          <p:cNvSpPr txBox="1">
            <a:spLocks noChangeArrowheads="1"/>
          </p:cNvSpPr>
          <p:nvPr/>
        </p:nvSpPr>
        <p:spPr bwMode="auto">
          <a:xfrm>
            <a:off x="533400" y="56530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effectLst/>
              </a:rPr>
              <a:t>Training Set</a:t>
            </a:r>
          </a:p>
        </p:txBody>
      </p:sp>
      <p:sp>
        <p:nvSpPr>
          <p:cNvPr id="306225" name="AutoShape 49"/>
          <p:cNvSpPr>
            <a:spLocks noChangeArrowheads="1"/>
          </p:cNvSpPr>
          <p:nvPr/>
        </p:nvSpPr>
        <p:spPr bwMode="auto">
          <a:xfrm rot="10800000">
            <a:off x="2743200" y="5548313"/>
            <a:ext cx="3657600" cy="471487"/>
          </a:xfrm>
          <a:prstGeom prst="rightArrow">
            <a:avLst>
              <a:gd name="adj1" fmla="val 51519"/>
              <a:gd name="adj2" fmla="val 67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6" name="Text Box 50"/>
          <p:cNvSpPr txBox="1">
            <a:spLocks noChangeArrowheads="1"/>
          </p:cNvSpPr>
          <p:nvPr/>
        </p:nvSpPr>
        <p:spPr bwMode="auto">
          <a:xfrm>
            <a:off x="3505200" y="6064250"/>
            <a:ext cx="250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effectLst/>
              </a:rPr>
              <a:t>Add New Example</a:t>
            </a:r>
          </a:p>
          <a:p>
            <a:pPr algn="ctr"/>
            <a:r>
              <a:rPr lang="en-US">
                <a:effectLst/>
              </a:rPr>
              <a:t>To Training Set</a:t>
            </a:r>
            <a:r>
              <a:rPr lang="en-US" b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Rescue </a:t>
            </a:r>
            <a:r>
              <a:rPr lang="en-US" dirty="0" smtClean="0"/>
              <a:t>Regions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An Example of Active Learning:</a:t>
            </a:r>
            <a:br>
              <a:rPr lang="en-US"/>
            </a:br>
            <a:r>
              <a:rPr lang="en-US"/>
              <a:t>Minimum Marginal Hyperplane</a:t>
            </a: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effectLst/>
              </a:rPr>
              <a:t>Should  unknown </a:t>
            </a:r>
            <a:r>
              <a:rPr lang="en-US" sz="2000" b="1" dirty="0">
                <a:solidFill>
                  <a:srgbClr val="7030A0"/>
                </a:solidFill>
              </a:rPr>
              <a:t>Mutant 1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00FF"/>
                </a:solidFill>
              </a:rPr>
              <a:t>Mutant 2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be added to the training set?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657600" y="64008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effectLst/>
              </a:rPr>
              <a:t>Select</a:t>
            </a:r>
            <a:r>
              <a:rPr lang="en-US" sz="2800" dirty="0">
                <a:solidFill>
                  <a:srgbClr val="33CC33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Mutant 2</a:t>
            </a:r>
          </a:p>
        </p:txBody>
      </p:sp>
      <p:sp>
        <p:nvSpPr>
          <p:cNvPr id="308229" name="Rectangle 5"/>
          <p:cNvSpPr>
            <a:spLocks noChangeAspect="1" noChangeArrowheads="1"/>
          </p:cNvSpPr>
          <p:nvPr/>
        </p:nvSpPr>
        <p:spPr bwMode="auto">
          <a:xfrm>
            <a:off x="2070100" y="1677988"/>
            <a:ext cx="6769100" cy="4722812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effectLst/>
            </a:endParaRPr>
          </a:p>
        </p:txBody>
      </p:sp>
      <p:sp>
        <p:nvSpPr>
          <p:cNvPr id="308230" name="AutoShape 6"/>
          <p:cNvSpPr>
            <a:spLocks noChangeAspect="1" noChangeArrowheads="1"/>
          </p:cNvSpPr>
          <p:nvPr/>
        </p:nvSpPr>
        <p:spPr bwMode="auto">
          <a:xfrm>
            <a:off x="2574925" y="4930775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AutoShape 7"/>
          <p:cNvSpPr>
            <a:spLocks noChangeAspect="1" noChangeArrowheads="1"/>
          </p:cNvSpPr>
          <p:nvPr/>
        </p:nvSpPr>
        <p:spPr bwMode="auto">
          <a:xfrm>
            <a:off x="3178175" y="524033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AutoShape 8"/>
          <p:cNvSpPr>
            <a:spLocks noChangeAspect="1" noChangeArrowheads="1"/>
          </p:cNvSpPr>
          <p:nvPr/>
        </p:nvSpPr>
        <p:spPr bwMode="auto">
          <a:xfrm>
            <a:off x="2574925" y="5553075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AutoShape 9"/>
          <p:cNvSpPr>
            <a:spLocks noChangeAspect="1" noChangeArrowheads="1"/>
          </p:cNvSpPr>
          <p:nvPr/>
        </p:nvSpPr>
        <p:spPr bwMode="auto">
          <a:xfrm>
            <a:off x="3076575" y="5759450"/>
            <a:ext cx="404813" cy="4191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AutoShape 10"/>
          <p:cNvSpPr>
            <a:spLocks noChangeAspect="1" noChangeArrowheads="1"/>
          </p:cNvSpPr>
          <p:nvPr/>
        </p:nvSpPr>
        <p:spPr bwMode="auto">
          <a:xfrm>
            <a:off x="2776538" y="5138738"/>
            <a:ext cx="401637" cy="4143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AutoShape 11"/>
          <p:cNvSpPr>
            <a:spLocks noChangeAspect="1" noChangeArrowheads="1"/>
          </p:cNvSpPr>
          <p:nvPr/>
        </p:nvSpPr>
        <p:spPr bwMode="auto">
          <a:xfrm>
            <a:off x="2271713" y="524033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AutoShape 12"/>
          <p:cNvSpPr>
            <a:spLocks noChangeAspect="1" noChangeArrowheads="1"/>
          </p:cNvSpPr>
          <p:nvPr/>
        </p:nvSpPr>
        <p:spPr bwMode="auto">
          <a:xfrm>
            <a:off x="2776538" y="5449888"/>
            <a:ext cx="401637" cy="4127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AutoShape 13"/>
          <p:cNvSpPr>
            <a:spLocks noChangeAspect="1" noChangeArrowheads="1"/>
          </p:cNvSpPr>
          <p:nvPr/>
        </p:nvSpPr>
        <p:spPr bwMode="auto">
          <a:xfrm>
            <a:off x="2373313" y="4930775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AutoShape 14"/>
          <p:cNvSpPr>
            <a:spLocks noChangeAspect="1" noChangeArrowheads="1"/>
          </p:cNvSpPr>
          <p:nvPr/>
        </p:nvSpPr>
        <p:spPr bwMode="auto">
          <a:xfrm>
            <a:off x="5391150" y="4413250"/>
            <a:ext cx="404813" cy="414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AutoShape 15"/>
          <p:cNvSpPr>
            <a:spLocks noChangeAspect="1" noChangeArrowheads="1"/>
          </p:cNvSpPr>
          <p:nvPr/>
        </p:nvSpPr>
        <p:spPr bwMode="auto">
          <a:xfrm>
            <a:off x="4587875" y="3789363"/>
            <a:ext cx="401638" cy="4143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0" name="AutoShape 16"/>
          <p:cNvSpPr>
            <a:spLocks noChangeAspect="1" noChangeArrowheads="1"/>
          </p:cNvSpPr>
          <p:nvPr/>
        </p:nvSpPr>
        <p:spPr bwMode="auto">
          <a:xfrm>
            <a:off x="6600825" y="3686175"/>
            <a:ext cx="401638" cy="414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2" name="AutoShape 18"/>
          <p:cNvSpPr>
            <a:spLocks noChangeAspect="1" noChangeArrowheads="1"/>
          </p:cNvSpPr>
          <p:nvPr/>
        </p:nvSpPr>
        <p:spPr bwMode="auto">
          <a:xfrm>
            <a:off x="5494338" y="3581400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3" name="AutoShape 19"/>
          <p:cNvSpPr>
            <a:spLocks noChangeAspect="1" noChangeArrowheads="1"/>
          </p:cNvSpPr>
          <p:nvPr/>
        </p:nvSpPr>
        <p:spPr bwMode="auto">
          <a:xfrm>
            <a:off x="6499225" y="4514850"/>
            <a:ext cx="404813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4" name="AutoShape 20"/>
          <p:cNvSpPr>
            <a:spLocks noChangeAspect="1" noChangeArrowheads="1"/>
          </p:cNvSpPr>
          <p:nvPr/>
        </p:nvSpPr>
        <p:spPr bwMode="auto">
          <a:xfrm>
            <a:off x="3884613" y="2543175"/>
            <a:ext cx="400050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5" name="AutoShape 21"/>
          <p:cNvSpPr>
            <a:spLocks noChangeAspect="1" noChangeArrowheads="1"/>
          </p:cNvSpPr>
          <p:nvPr/>
        </p:nvSpPr>
        <p:spPr bwMode="auto">
          <a:xfrm>
            <a:off x="6499225" y="2543175"/>
            <a:ext cx="404813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6" name="AutoShape 22"/>
          <p:cNvSpPr>
            <a:spLocks noChangeAspect="1" noChangeArrowheads="1"/>
          </p:cNvSpPr>
          <p:nvPr/>
        </p:nvSpPr>
        <p:spPr bwMode="auto">
          <a:xfrm>
            <a:off x="5995988" y="524033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7" name="AutoShape 23"/>
          <p:cNvSpPr>
            <a:spLocks noChangeAspect="1" noChangeArrowheads="1"/>
          </p:cNvSpPr>
          <p:nvPr/>
        </p:nvSpPr>
        <p:spPr bwMode="auto">
          <a:xfrm>
            <a:off x="6099175" y="4203700"/>
            <a:ext cx="400050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8" name="AutoShape 24"/>
          <p:cNvSpPr>
            <a:spLocks noChangeAspect="1" noChangeArrowheads="1"/>
          </p:cNvSpPr>
          <p:nvPr/>
        </p:nvSpPr>
        <p:spPr bwMode="auto">
          <a:xfrm>
            <a:off x="4587875" y="3270250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9" name="Line 25"/>
          <p:cNvSpPr>
            <a:spLocks noChangeAspect="1" noChangeShapeType="1"/>
          </p:cNvSpPr>
          <p:nvPr/>
        </p:nvSpPr>
        <p:spPr bwMode="auto">
          <a:xfrm>
            <a:off x="2070100" y="2232025"/>
            <a:ext cx="3121025" cy="4152900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50" name="AutoShape 26"/>
          <p:cNvSpPr>
            <a:spLocks noChangeAspect="1" noChangeArrowheads="1"/>
          </p:cNvSpPr>
          <p:nvPr/>
        </p:nvSpPr>
        <p:spPr bwMode="auto">
          <a:xfrm>
            <a:off x="5995988" y="3063875"/>
            <a:ext cx="403225" cy="414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1" name="AutoShape 27"/>
          <p:cNvSpPr>
            <a:spLocks noChangeAspect="1" noChangeArrowheads="1"/>
          </p:cNvSpPr>
          <p:nvPr/>
        </p:nvSpPr>
        <p:spPr bwMode="auto">
          <a:xfrm>
            <a:off x="3333750" y="4424363"/>
            <a:ext cx="400050" cy="4127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2" name="Text Box 28"/>
          <p:cNvSpPr txBox="1">
            <a:spLocks noChangeAspect="1" noChangeArrowheads="1"/>
          </p:cNvSpPr>
          <p:nvPr/>
        </p:nvSpPr>
        <p:spPr bwMode="auto">
          <a:xfrm>
            <a:off x="1981200" y="6043613"/>
            <a:ext cx="1441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Bitstream Vera Sans" pitchFamily="34" charset="0"/>
              </a:rPr>
              <a:t>ACTIVE</a:t>
            </a:r>
          </a:p>
        </p:txBody>
      </p:sp>
      <p:sp>
        <p:nvSpPr>
          <p:cNvPr id="308253" name="Text Box 29"/>
          <p:cNvSpPr txBox="1">
            <a:spLocks noChangeAspect="1" noChangeArrowheads="1"/>
          </p:cNvSpPr>
          <p:nvPr/>
        </p:nvSpPr>
        <p:spPr bwMode="auto">
          <a:xfrm>
            <a:off x="7162800" y="1676400"/>
            <a:ext cx="171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itstream Vera Sans" pitchFamily="34" charset="0"/>
              </a:rPr>
              <a:t>INACTIVE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itstream Vera Sans" pitchFamily="34" charset="0"/>
            </a:endParaRPr>
          </a:p>
        </p:txBody>
      </p:sp>
      <p:sp>
        <p:nvSpPr>
          <p:cNvPr id="308254" name="AutoShape 30"/>
          <p:cNvSpPr>
            <a:spLocks noChangeAspect="1" noChangeArrowheads="1"/>
          </p:cNvSpPr>
          <p:nvPr/>
        </p:nvSpPr>
        <p:spPr bwMode="auto">
          <a:xfrm>
            <a:off x="2524125" y="506888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5" name="AutoShape 31"/>
          <p:cNvSpPr>
            <a:spLocks noChangeAspect="1" noChangeArrowheads="1"/>
          </p:cNvSpPr>
          <p:nvPr/>
        </p:nvSpPr>
        <p:spPr bwMode="auto">
          <a:xfrm>
            <a:off x="5407025" y="2755900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6" name="AutoShape 32"/>
          <p:cNvSpPr>
            <a:spLocks noChangeAspect="1" noChangeArrowheads="1"/>
          </p:cNvSpPr>
          <p:nvPr/>
        </p:nvSpPr>
        <p:spPr bwMode="auto">
          <a:xfrm>
            <a:off x="6061075" y="3746500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7" name="AutoShape 33"/>
          <p:cNvSpPr>
            <a:spLocks noChangeAspect="1" noChangeArrowheads="1"/>
          </p:cNvSpPr>
          <p:nvPr/>
        </p:nvSpPr>
        <p:spPr bwMode="auto">
          <a:xfrm>
            <a:off x="5978525" y="4584700"/>
            <a:ext cx="403225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8" name="AutoShape 34"/>
          <p:cNvSpPr>
            <a:spLocks noChangeArrowheads="1"/>
          </p:cNvSpPr>
          <p:nvPr/>
        </p:nvSpPr>
        <p:spPr bwMode="auto">
          <a:xfrm>
            <a:off x="196850" y="3005138"/>
            <a:ext cx="407988" cy="4175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9" name="Text Box 35"/>
          <p:cNvSpPr txBox="1">
            <a:spLocks noChangeArrowheads="1"/>
          </p:cNvSpPr>
          <p:nvPr/>
        </p:nvSpPr>
        <p:spPr bwMode="auto">
          <a:xfrm>
            <a:off x="714375" y="2895600"/>
            <a:ext cx="103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effectLst/>
              </a:rPr>
              <a:t>Known </a:t>
            </a:r>
          </a:p>
          <a:p>
            <a:r>
              <a:rPr lang="en-US" b="0" dirty="0">
                <a:effectLst/>
              </a:rPr>
              <a:t>Active</a:t>
            </a:r>
          </a:p>
        </p:txBody>
      </p:sp>
      <p:sp>
        <p:nvSpPr>
          <p:cNvPr id="308260" name="AutoShape 36"/>
          <p:cNvSpPr>
            <a:spLocks noChangeArrowheads="1"/>
          </p:cNvSpPr>
          <p:nvPr/>
        </p:nvSpPr>
        <p:spPr bwMode="auto">
          <a:xfrm>
            <a:off x="188913" y="2124075"/>
            <a:ext cx="407987" cy="4079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61" name="Text Box 37"/>
          <p:cNvSpPr txBox="1">
            <a:spLocks noChangeArrowheads="1"/>
          </p:cNvSpPr>
          <p:nvPr/>
        </p:nvSpPr>
        <p:spPr bwMode="auto">
          <a:xfrm>
            <a:off x="722313" y="2057400"/>
            <a:ext cx="110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effectLst/>
              </a:rPr>
              <a:t>Known </a:t>
            </a:r>
          </a:p>
          <a:p>
            <a:r>
              <a:rPr lang="en-US" b="0">
                <a:effectLst/>
              </a:rPr>
              <a:t>Inactive</a:t>
            </a:r>
          </a:p>
        </p:txBody>
      </p:sp>
      <p:sp>
        <p:nvSpPr>
          <p:cNvPr id="308262" name="Text Box 38"/>
          <p:cNvSpPr txBox="1">
            <a:spLocks noChangeArrowheads="1"/>
          </p:cNvSpPr>
          <p:nvPr/>
        </p:nvSpPr>
        <p:spPr bwMode="auto">
          <a:xfrm>
            <a:off x="6303963" y="30480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08263" name="Text Box 39"/>
          <p:cNvSpPr txBox="1">
            <a:spLocks noChangeArrowheads="1"/>
          </p:cNvSpPr>
          <p:nvPr/>
        </p:nvSpPr>
        <p:spPr bwMode="auto">
          <a:xfrm>
            <a:off x="3636963" y="44196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8437" y="3733803"/>
            <a:ext cx="1744663" cy="646113"/>
            <a:chOff x="96" y="2736"/>
            <a:chExt cx="1099" cy="407"/>
          </a:xfrm>
        </p:grpSpPr>
        <p:sp>
          <p:nvSpPr>
            <p:cNvPr id="308265" name="AutoShape 41"/>
            <p:cNvSpPr>
              <a:spLocks noChangeAspect="1" noChangeArrowheads="1"/>
            </p:cNvSpPr>
            <p:nvPr/>
          </p:nvSpPr>
          <p:spPr bwMode="auto">
            <a:xfrm>
              <a:off x="96" y="2811"/>
              <a:ext cx="254" cy="26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66" name="Text Box 42"/>
            <p:cNvSpPr txBox="1">
              <a:spLocks noChangeArrowheads="1"/>
            </p:cNvSpPr>
            <p:nvPr/>
          </p:nvSpPr>
          <p:spPr bwMode="auto">
            <a:xfrm>
              <a:off x="432" y="2736"/>
              <a:ext cx="76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>
                  <a:effectLst/>
                </a:rPr>
                <a:t>Unknown </a:t>
              </a:r>
              <a:br>
                <a:rPr lang="en-US" b="0" dirty="0">
                  <a:effectLst/>
                </a:rPr>
              </a:br>
              <a:r>
                <a: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Mutant 1</a:t>
              </a:r>
            </a:p>
          </p:txBody>
        </p:sp>
        <p:sp>
          <p:nvSpPr>
            <p:cNvPr id="308267" name="Text Box 43"/>
            <p:cNvSpPr txBox="1">
              <a:spLocks noChangeArrowheads="1"/>
            </p:cNvSpPr>
            <p:nvPr/>
          </p:nvSpPr>
          <p:spPr bwMode="auto">
            <a:xfrm>
              <a:off x="288" y="278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98437" y="4616454"/>
            <a:ext cx="1744663" cy="646113"/>
            <a:chOff x="96" y="3456"/>
            <a:chExt cx="1099" cy="407"/>
          </a:xfrm>
        </p:grpSpPr>
        <p:sp>
          <p:nvSpPr>
            <p:cNvPr id="308269" name="AutoShape 45"/>
            <p:cNvSpPr>
              <a:spLocks noChangeAspect="1" noChangeArrowheads="1"/>
            </p:cNvSpPr>
            <p:nvPr/>
          </p:nvSpPr>
          <p:spPr bwMode="auto">
            <a:xfrm>
              <a:off x="96" y="3532"/>
              <a:ext cx="252" cy="26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0" name="Text Box 46"/>
            <p:cNvSpPr txBox="1">
              <a:spLocks noChangeArrowheads="1"/>
            </p:cNvSpPr>
            <p:nvPr/>
          </p:nvSpPr>
          <p:spPr bwMode="auto">
            <a:xfrm>
              <a:off x="432" y="3456"/>
              <a:ext cx="76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>
                  <a:effectLst/>
                </a:rPr>
                <a:t>Unknown </a:t>
              </a:r>
              <a:br>
                <a:rPr lang="en-US" b="0" dirty="0">
                  <a:effectLst/>
                </a:rPr>
              </a:b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Mutant 2</a:t>
              </a:r>
            </a:p>
          </p:txBody>
        </p:sp>
        <p:sp>
          <p:nvSpPr>
            <p:cNvPr id="308271" name="Text Box 47"/>
            <p:cNvSpPr txBox="1">
              <a:spLocks noChangeArrowheads="1"/>
            </p:cNvSpPr>
            <p:nvPr/>
          </p:nvSpPr>
          <p:spPr bwMode="auto">
            <a:xfrm>
              <a:off x="288" y="350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sp>
        <p:nvSpPr>
          <p:cNvPr id="48" name="AutoShape 23"/>
          <p:cNvSpPr>
            <a:spLocks noChangeAspect="1" noChangeArrowheads="1"/>
          </p:cNvSpPr>
          <p:nvPr/>
        </p:nvSpPr>
        <p:spPr bwMode="auto">
          <a:xfrm>
            <a:off x="5010150" y="2590800"/>
            <a:ext cx="400050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/>
      <p:bldP spid="308228" grpId="0"/>
      <p:bldP spid="308250" grpId="0" animBg="1"/>
      <p:bldP spid="308251" grpId="0" animBg="1"/>
      <p:bldP spid="308262" grpId="0"/>
      <p:bldP spid="308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The Problem: p53 and </a:t>
            </a:r>
            <a:r>
              <a:rPr lang="en-US" sz="4000" dirty="0" smtClean="0"/>
              <a:t>Cancer</a:t>
            </a:r>
            <a:br>
              <a:rPr lang="en-US" sz="4000" dirty="0" smtClean="0"/>
            </a:br>
            <a:r>
              <a:rPr lang="en-US" sz="3100" dirty="0" smtClean="0"/>
              <a:t>1 in 3 people will get cancer</a:t>
            </a:r>
            <a:r>
              <a:rPr lang="en-US" sz="4000" dirty="0"/>
              <a:t/>
            </a:r>
            <a:br>
              <a:rPr lang="en-US" sz="4000" dirty="0"/>
            </a:br>
            <a:endParaRPr lang="en-US" sz="32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70075"/>
            <a:ext cx="4800600" cy="4530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p53 Tumor </a:t>
            </a:r>
            <a:r>
              <a:rPr lang="en-US" sz="2800" dirty="0"/>
              <a:t>Suppressor Protein.</a:t>
            </a:r>
          </a:p>
          <a:p>
            <a:r>
              <a:rPr lang="en-US" sz="2800" dirty="0" smtClean="0"/>
              <a:t>p53 mutations occur in ~50% of human cancers.</a:t>
            </a:r>
          </a:p>
          <a:p>
            <a:r>
              <a:rPr lang="en-US" sz="2800" dirty="0" smtClean="0"/>
              <a:t>Fixing p53 has shrunk tumors in animal models.</a:t>
            </a:r>
            <a:endParaRPr lang="en-US" sz="2800" dirty="0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724400" y="54864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effectLst/>
              </a:rPr>
              <a:t>p53 core domain bound to DNA</a:t>
            </a:r>
          </a:p>
          <a:p>
            <a:pPr algn="ctr">
              <a:spcBef>
                <a:spcPct val="50000"/>
              </a:spcBef>
            </a:pPr>
            <a:r>
              <a:rPr lang="en-US" sz="1000" b="1" dirty="0">
                <a:effectLst/>
              </a:rPr>
              <a:t>Image Generated with UCSF Chimera</a:t>
            </a:r>
            <a:endParaRPr lang="en-US" b="1" dirty="0">
              <a:effectLst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800600" y="6034088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>
                <a:effectLst/>
              </a:rPr>
              <a:t>Cho, Y</a:t>
            </a:r>
            <a:r>
              <a:rPr lang="en-US" sz="1000" b="1" dirty="0" smtClean="0">
                <a:effectLst/>
              </a:rPr>
              <a:t>.</a:t>
            </a:r>
            <a:r>
              <a:rPr lang="en-US" sz="1000" b="1" dirty="0">
                <a:effectLst/>
              </a:rPr>
              <a:t> </a:t>
            </a:r>
            <a:r>
              <a:rPr lang="en-US" sz="1000" b="1" dirty="0" smtClean="0">
                <a:effectLst/>
              </a:rPr>
              <a:t>et al.  </a:t>
            </a:r>
            <a:r>
              <a:rPr lang="en-US" sz="1000" b="1" i="1" dirty="0" smtClean="0">
                <a:effectLst/>
              </a:rPr>
              <a:t>Science</a:t>
            </a:r>
            <a:r>
              <a:rPr lang="en-US" sz="1000" b="1" dirty="0" smtClean="0">
                <a:effectLst/>
              </a:rPr>
              <a:t>   </a:t>
            </a:r>
            <a:r>
              <a:rPr lang="en-US" sz="1000" b="1" i="1" dirty="0" smtClean="0"/>
              <a:t>(</a:t>
            </a:r>
            <a:r>
              <a:rPr lang="en-US" sz="1000" b="1" i="1" dirty="0" smtClean="0">
                <a:effectLst/>
              </a:rPr>
              <a:t>1994)</a:t>
            </a:r>
            <a:r>
              <a:rPr lang="en-US" sz="800" b="0" dirty="0">
                <a:effectLst/>
              </a:rPr>
              <a:t/>
            </a:r>
            <a:br>
              <a:rPr lang="en-US" sz="800" b="0" dirty="0">
                <a:effectLst/>
              </a:rPr>
            </a:br>
            <a:endParaRPr lang="en-US" sz="800" b="0" dirty="0">
              <a:effectLst/>
            </a:endParaRPr>
          </a:p>
        </p:txBody>
      </p:sp>
      <p:pic>
        <p:nvPicPr>
          <p:cNvPr id="179206" name="Picture 6" descr="1tsr_b w 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30400"/>
            <a:ext cx="4419600" cy="347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Another Example: </a:t>
            </a:r>
            <a:br>
              <a:rPr lang="en-US" dirty="0"/>
            </a:br>
            <a:r>
              <a:rPr lang="en-US" dirty="0"/>
              <a:t>Maximum Curiosity</a:t>
            </a:r>
            <a:endParaRPr lang="en-US" sz="2400" dirty="0"/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Should </a:t>
            </a:r>
            <a:r>
              <a:rPr lang="en-US" sz="2000" b="1" dirty="0">
                <a:solidFill>
                  <a:srgbClr val="7030A0"/>
                </a:solidFill>
              </a:rPr>
              <a:t>Mutant 1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00FF"/>
                </a:solidFill>
              </a:rPr>
              <a:t>Mutant 2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be added to the training set?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5257800" y="28956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762000" y="28956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effectLst/>
              </a:rPr>
              <a:t>Training Set + </a:t>
            </a:r>
            <a:br>
              <a:rPr lang="en-US" sz="1600" dirty="0">
                <a:effectLst/>
              </a:rPr>
            </a:br>
            <a:r>
              <a:rPr lang="en-US" b="1" dirty="0">
                <a:solidFill>
                  <a:srgbClr val="7030A0"/>
                </a:solidFill>
              </a:rPr>
              <a:t>Mutant 1</a:t>
            </a:r>
            <a:r>
              <a:rPr lang="en-US" dirty="0">
                <a:solidFill>
                  <a:srgbClr val="7030A0"/>
                </a:solidFill>
                <a:effectLst/>
              </a:rPr>
              <a:t> </a:t>
            </a:r>
            <a:r>
              <a:rPr lang="en-US" dirty="0">
                <a:effectLst/>
              </a:rPr>
              <a:t>(Active)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762000" y="37338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7030A0"/>
                </a:solidFill>
              </a:rPr>
              <a:t>Mutant 1</a:t>
            </a:r>
            <a:r>
              <a:rPr lang="en-US" dirty="0">
                <a:solidFill>
                  <a:srgbClr val="7030A0"/>
                </a:solidFill>
                <a:effectLst/>
              </a:rPr>
              <a:t> </a:t>
            </a:r>
            <a:r>
              <a:rPr lang="en-US" dirty="0">
                <a:effectLst/>
              </a:rPr>
              <a:t>(Inactive)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7239000" y="29718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.0411</a:t>
            </a: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7239000" y="54864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.0276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7239000" y="38100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-.6014</a:t>
            </a: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7239000" y="46482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.0309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1752600" y="2133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effectLst/>
                <a:latin typeface="Garamond" pitchFamily="18" charset="0"/>
              </a:rPr>
              <a:t>Training Set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705600" y="1981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effectLst/>
                <a:latin typeface="Garamond" pitchFamily="18" charset="0"/>
              </a:rPr>
              <a:t>Change in correlation coefficient</a:t>
            </a: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5257800" y="37338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5257800" y="45720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5257800" y="54102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762000" y="45720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0000FF"/>
                </a:solidFill>
              </a:rPr>
              <a:t>Mutant 2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effectLst/>
              </a:rPr>
              <a:t>(Active)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762000" y="54102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0000FF"/>
                </a:solidFill>
              </a:rPr>
              <a:t>Mutant 2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effectLst/>
              </a:rPr>
              <a:t>(Inactive)</a:t>
            </a:r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36576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effectLst/>
              </a:rPr>
              <a:t>Select</a:t>
            </a:r>
            <a:r>
              <a:rPr lang="en-US" sz="2400" dirty="0">
                <a:solidFill>
                  <a:srgbClr val="33CC33"/>
                </a:solidFill>
                <a:effectLst/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Mutant 1</a:t>
            </a:r>
          </a:p>
        </p:txBody>
      </p:sp>
      <p:sp>
        <p:nvSpPr>
          <p:cNvPr id="310291" name="AutoShape 19"/>
          <p:cNvSpPr>
            <a:spLocks noChangeArrowheads="1"/>
          </p:cNvSpPr>
          <p:nvPr/>
        </p:nvSpPr>
        <p:spPr bwMode="auto">
          <a:xfrm>
            <a:off x="4506913" y="3810000"/>
            <a:ext cx="674687" cy="379413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AutoShape 20"/>
          <p:cNvSpPr>
            <a:spLocks noChangeArrowheads="1"/>
          </p:cNvSpPr>
          <p:nvPr/>
        </p:nvSpPr>
        <p:spPr bwMode="auto">
          <a:xfrm>
            <a:off x="4495800" y="3049588"/>
            <a:ext cx="674688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AutoShape 21"/>
          <p:cNvSpPr>
            <a:spLocks noChangeArrowheads="1"/>
          </p:cNvSpPr>
          <p:nvPr/>
        </p:nvSpPr>
        <p:spPr bwMode="auto">
          <a:xfrm>
            <a:off x="4506913" y="47259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AutoShape 22"/>
          <p:cNvSpPr>
            <a:spLocks noChangeArrowheads="1"/>
          </p:cNvSpPr>
          <p:nvPr/>
        </p:nvSpPr>
        <p:spPr bwMode="auto">
          <a:xfrm>
            <a:off x="4506913" y="55641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AutoShape 23"/>
          <p:cNvSpPr>
            <a:spLocks noChangeArrowheads="1"/>
          </p:cNvSpPr>
          <p:nvPr/>
        </p:nvSpPr>
        <p:spPr bwMode="auto">
          <a:xfrm>
            <a:off x="6477000" y="3049588"/>
            <a:ext cx="674688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AutoShape 24"/>
          <p:cNvSpPr>
            <a:spLocks noChangeArrowheads="1"/>
          </p:cNvSpPr>
          <p:nvPr/>
        </p:nvSpPr>
        <p:spPr bwMode="auto">
          <a:xfrm>
            <a:off x="6488113" y="3810000"/>
            <a:ext cx="674687" cy="379413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AutoShape 25"/>
          <p:cNvSpPr>
            <a:spLocks noChangeArrowheads="1"/>
          </p:cNvSpPr>
          <p:nvPr/>
        </p:nvSpPr>
        <p:spPr bwMode="auto">
          <a:xfrm>
            <a:off x="6488113" y="46497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AutoShape 26"/>
          <p:cNvSpPr>
            <a:spLocks noChangeArrowheads="1"/>
          </p:cNvSpPr>
          <p:nvPr/>
        </p:nvSpPr>
        <p:spPr bwMode="auto">
          <a:xfrm>
            <a:off x="6488113" y="55641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  <a:noFill/>
          <a:ln/>
        </p:spPr>
        <p:txBody>
          <a:bodyPr/>
          <a:lstStyle/>
          <a:p>
            <a:pPr algn="ctr"/>
            <a:r>
              <a:rPr lang="en-US" dirty="0"/>
              <a:t>How Fast Does It Learn?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Three Previous Examples</a:t>
            </a:r>
          </a:p>
        </p:txBody>
      </p:sp>
      <p:pic>
        <p:nvPicPr>
          <p:cNvPr id="302083" name="Picture 3" descr="Fastest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153400" cy="549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 anchorCtr="0"/>
          <a:lstStyle/>
          <a:p>
            <a:pPr algn="ctr"/>
            <a:r>
              <a:rPr lang="en-US" sz="4000" dirty="0"/>
              <a:t>How Accurate On The Chosen?</a:t>
            </a:r>
            <a:br>
              <a:rPr lang="en-US" sz="4000" dirty="0"/>
            </a:b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Previous Examples</a:t>
            </a:r>
          </a:p>
        </p:txBody>
      </p:sp>
      <p:graphicFrame>
        <p:nvGraphicFramePr>
          <p:cNvPr id="304131" name="Group 3"/>
          <p:cNvGraphicFramePr>
            <a:graphicFrameLocks noGrp="1"/>
          </p:cNvGraphicFramePr>
          <p:nvPr>
            <p:ph idx="1"/>
          </p:nvPr>
        </p:nvGraphicFramePr>
        <p:xfrm>
          <a:off x="381000" y="1149350"/>
          <a:ext cx="8229600" cy="5059680"/>
        </p:xfrm>
        <a:graphic>
          <a:graphicData uri="http://schemas.openxmlformats.org/drawingml/2006/table">
            <a:tbl>
              <a:tblPr/>
              <a:tblGrid>
                <a:gridCol w="762000"/>
                <a:gridCol w="2590800"/>
                <a:gridCol w="1828800"/>
                <a:gridCol w="160020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204 Predicts 57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Accuracy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Coefficient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charset="0"/>
                        </a:rPr>
                        <a:t>Student-T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Curiosity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77.19% +/- 5.61%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.5255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Marginal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Hyperplane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64.91% +/- 6.38%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.2845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Entropic Tradeoff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80.70 % +/- 5.27%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.4860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99.89%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Non-iterated Prediction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56.14% +/- 6.63%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.2530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Predict All Inactive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80.70% +/- 5.27%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99.89%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Random (30 trials)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74.39% +/- 3.87%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.3550 +/- .0992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99.24%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+/- 2.89%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These Models Predict Anything?</a:t>
            </a:r>
            <a:endParaRPr lang="en-US" dirty="0"/>
          </a:p>
        </p:txBody>
      </p:sp>
      <p:pic>
        <p:nvPicPr>
          <p:cNvPr id="1026" name="Picture 2" descr="Table 1_Mutant Assay_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43000"/>
            <a:ext cx="4572000" cy="55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321784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Accuracy: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77.19%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Correlation Coefficient (r)*: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.5255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256352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Blue</a:t>
            </a:r>
            <a:r>
              <a:rPr lang="en-US" sz="2000" dirty="0" smtClean="0"/>
              <a:t>: Correct</a:t>
            </a:r>
          </a:p>
          <a:p>
            <a:r>
              <a:rPr lang="en-US" sz="2000" b="1" dirty="0" smtClean="0"/>
              <a:t>Yellow</a:t>
            </a:r>
            <a:r>
              <a:rPr lang="en-US" sz="2000" dirty="0" smtClean="0"/>
              <a:t>: Incorrect</a:t>
            </a:r>
          </a:p>
          <a:p>
            <a:r>
              <a:rPr lang="en-US" sz="2000" b="1" dirty="0" smtClean="0"/>
              <a:t>White</a:t>
            </a:r>
            <a:r>
              <a:rPr lang="en-US" sz="2000" dirty="0" smtClean="0"/>
              <a:t>: No Prediction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33528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*0 is bad, 1 is good, .5 okay</a:t>
            </a:r>
          </a:p>
          <a:p>
            <a:r>
              <a:rPr lang="en-US" b="1" dirty="0" smtClean="0"/>
              <a:t>Predicted all inactive: r = 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Rescue </a:t>
            </a:r>
            <a:r>
              <a:rPr lang="en-US" dirty="0" smtClean="0"/>
              <a:t>Regions.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An Example of Active Learning:</a:t>
            </a:r>
            <a:br>
              <a:rPr lang="en-US"/>
            </a:br>
            <a:r>
              <a:rPr lang="en-US"/>
              <a:t>Minimum Marginal Hyperplane</a:t>
            </a: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effectLst/>
              </a:rPr>
              <a:t>Should  unknown </a:t>
            </a:r>
            <a:r>
              <a:rPr lang="en-US" sz="2000" b="1" dirty="0">
                <a:solidFill>
                  <a:srgbClr val="7030A0"/>
                </a:solidFill>
              </a:rPr>
              <a:t>Mutant 1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00FF"/>
                </a:solidFill>
              </a:rPr>
              <a:t>Mutant 2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effectLst/>
              </a:rPr>
              <a:t>be added to the training set?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657600" y="64008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effectLst/>
              </a:rPr>
              <a:t>Select</a:t>
            </a:r>
            <a:r>
              <a:rPr lang="en-US" sz="2800" dirty="0">
                <a:solidFill>
                  <a:srgbClr val="33CC33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Mutant 2</a:t>
            </a:r>
          </a:p>
        </p:txBody>
      </p:sp>
      <p:sp>
        <p:nvSpPr>
          <p:cNvPr id="308229" name="Rectangle 5"/>
          <p:cNvSpPr>
            <a:spLocks noChangeAspect="1" noChangeArrowheads="1"/>
          </p:cNvSpPr>
          <p:nvPr/>
        </p:nvSpPr>
        <p:spPr bwMode="auto">
          <a:xfrm>
            <a:off x="2070100" y="1677988"/>
            <a:ext cx="6769100" cy="4722812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effectLst/>
            </a:endParaRPr>
          </a:p>
        </p:txBody>
      </p:sp>
      <p:sp>
        <p:nvSpPr>
          <p:cNvPr id="308230" name="AutoShape 6"/>
          <p:cNvSpPr>
            <a:spLocks noChangeAspect="1" noChangeArrowheads="1"/>
          </p:cNvSpPr>
          <p:nvPr/>
        </p:nvSpPr>
        <p:spPr bwMode="auto">
          <a:xfrm>
            <a:off x="2574925" y="4930775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AutoShape 7"/>
          <p:cNvSpPr>
            <a:spLocks noChangeAspect="1" noChangeArrowheads="1"/>
          </p:cNvSpPr>
          <p:nvPr/>
        </p:nvSpPr>
        <p:spPr bwMode="auto">
          <a:xfrm>
            <a:off x="3178175" y="524033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AutoShape 8"/>
          <p:cNvSpPr>
            <a:spLocks noChangeAspect="1" noChangeArrowheads="1"/>
          </p:cNvSpPr>
          <p:nvPr/>
        </p:nvSpPr>
        <p:spPr bwMode="auto">
          <a:xfrm>
            <a:off x="2574925" y="5553075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AutoShape 9"/>
          <p:cNvSpPr>
            <a:spLocks noChangeAspect="1" noChangeArrowheads="1"/>
          </p:cNvSpPr>
          <p:nvPr/>
        </p:nvSpPr>
        <p:spPr bwMode="auto">
          <a:xfrm>
            <a:off x="3076575" y="5759450"/>
            <a:ext cx="404813" cy="4191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AutoShape 10"/>
          <p:cNvSpPr>
            <a:spLocks noChangeAspect="1" noChangeArrowheads="1"/>
          </p:cNvSpPr>
          <p:nvPr/>
        </p:nvSpPr>
        <p:spPr bwMode="auto">
          <a:xfrm>
            <a:off x="2776538" y="5138738"/>
            <a:ext cx="401637" cy="4143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AutoShape 11"/>
          <p:cNvSpPr>
            <a:spLocks noChangeAspect="1" noChangeArrowheads="1"/>
          </p:cNvSpPr>
          <p:nvPr/>
        </p:nvSpPr>
        <p:spPr bwMode="auto">
          <a:xfrm>
            <a:off x="2271713" y="524033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AutoShape 12"/>
          <p:cNvSpPr>
            <a:spLocks noChangeAspect="1" noChangeArrowheads="1"/>
          </p:cNvSpPr>
          <p:nvPr/>
        </p:nvSpPr>
        <p:spPr bwMode="auto">
          <a:xfrm>
            <a:off x="2776538" y="5449888"/>
            <a:ext cx="401637" cy="4127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AutoShape 13"/>
          <p:cNvSpPr>
            <a:spLocks noChangeAspect="1" noChangeArrowheads="1"/>
          </p:cNvSpPr>
          <p:nvPr/>
        </p:nvSpPr>
        <p:spPr bwMode="auto">
          <a:xfrm>
            <a:off x="2373313" y="4930775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AutoShape 14"/>
          <p:cNvSpPr>
            <a:spLocks noChangeAspect="1" noChangeArrowheads="1"/>
          </p:cNvSpPr>
          <p:nvPr/>
        </p:nvSpPr>
        <p:spPr bwMode="auto">
          <a:xfrm>
            <a:off x="5391150" y="4413250"/>
            <a:ext cx="404813" cy="414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AutoShape 15"/>
          <p:cNvSpPr>
            <a:spLocks noChangeAspect="1" noChangeArrowheads="1"/>
          </p:cNvSpPr>
          <p:nvPr/>
        </p:nvSpPr>
        <p:spPr bwMode="auto">
          <a:xfrm>
            <a:off x="4587875" y="3789363"/>
            <a:ext cx="401638" cy="4143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0" name="AutoShape 16"/>
          <p:cNvSpPr>
            <a:spLocks noChangeAspect="1" noChangeArrowheads="1"/>
          </p:cNvSpPr>
          <p:nvPr/>
        </p:nvSpPr>
        <p:spPr bwMode="auto">
          <a:xfrm>
            <a:off x="6600825" y="3686175"/>
            <a:ext cx="401638" cy="414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2" name="AutoShape 18"/>
          <p:cNvSpPr>
            <a:spLocks noChangeAspect="1" noChangeArrowheads="1"/>
          </p:cNvSpPr>
          <p:nvPr/>
        </p:nvSpPr>
        <p:spPr bwMode="auto">
          <a:xfrm>
            <a:off x="5494338" y="3581400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3" name="AutoShape 19"/>
          <p:cNvSpPr>
            <a:spLocks noChangeAspect="1" noChangeArrowheads="1"/>
          </p:cNvSpPr>
          <p:nvPr/>
        </p:nvSpPr>
        <p:spPr bwMode="auto">
          <a:xfrm>
            <a:off x="6499225" y="4514850"/>
            <a:ext cx="404813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4" name="AutoShape 20"/>
          <p:cNvSpPr>
            <a:spLocks noChangeAspect="1" noChangeArrowheads="1"/>
          </p:cNvSpPr>
          <p:nvPr/>
        </p:nvSpPr>
        <p:spPr bwMode="auto">
          <a:xfrm>
            <a:off x="3884613" y="2543175"/>
            <a:ext cx="400050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5" name="AutoShape 21"/>
          <p:cNvSpPr>
            <a:spLocks noChangeAspect="1" noChangeArrowheads="1"/>
          </p:cNvSpPr>
          <p:nvPr/>
        </p:nvSpPr>
        <p:spPr bwMode="auto">
          <a:xfrm>
            <a:off x="6499225" y="2543175"/>
            <a:ext cx="404813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6" name="AutoShape 22"/>
          <p:cNvSpPr>
            <a:spLocks noChangeAspect="1" noChangeArrowheads="1"/>
          </p:cNvSpPr>
          <p:nvPr/>
        </p:nvSpPr>
        <p:spPr bwMode="auto">
          <a:xfrm>
            <a:off x="5995988" y="524033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7" name="AutoShape 23"/>
          <p:cNvSpPr>
            <a:spLocks noChangeAspect="1" noChangeArrowheads="1"/>
          </p:cNvSpPr>
          <p:nvPr/>
        </p:nvSpPr>
        <p:spPr bwMode="auto">
          <a:xfrm>
            <a:off x="6099175" y="4203700"/>
            <a:ext cx="400050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8" name="AutoShape 24"/>
          <p:cNvSpPr>
            <a:spLocks noChangeAspect="1" noChangeArrowheads="1"/>
          </p:cNvSpPr>
          <p:nvPr/>
        </p:nvSpPr>
        <p:spPr bwMode="auto">
          <a:xfrm>
            <a:off x="4587875" y="3270250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49" name="Line 25"/>
          <p:cNvSpPr>
            <a:spLocks noChangeAspect="1" noChangeShapeType="1"/>
          </p:cNvSpPr>
          <p:nvPr/>
        </p:nvSpPr>
        <p:spPr bwMode="auto">
          <a:xfrm>
            <a:off x="2070100" y="2232025"/>
            <a:ext cx="3121025" cy="4152900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50" name="AutoShape 26"/>
          <p:cNvSpPr>
            <a:spLocks noChangeAspect="1" noChangeArrowheads="1"/>
          </p:cNvSpPr>
          <p:nvPr/>
        </p:nvSpPr>
        <p:spPr bwMode="auto">
          <a:xfrm>
            <a:off x="3733800" y="4191000"/>
            <a:ext cx="403225" cy="414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1" name="AutoShape 27"/>
          <p:cNvSpPr>
            <a:spLocks noChangeAspect="1" noChangeArrowheads="1"/>
          </p:cNvSpPr>
          <p:nvPr/>
        </p:nvSpPr>
        <p:spPr bwMode="auto">
          <a:xfrm>
            <a:off x="2286000" y="4419600"/>
            <a:ext cx="400050" cy="4127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2" name="Text Box 28"/>
          <p:cNvSpPr txBox="1">
            <a:spLocks noChangeAspect="1" noChangeArrowheads="1"/>
          </p:cNvSpPr>
          <p:nvPr/>
        </p:nvSpPr>
        <p:spPr bwMode="auto">
          <a:xfrm>
            <a:off x="1981200" y="6043613"/>
            <a:ext cx="1441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Bitstream Vera Sans" pitchFamily="34" charset="0"/>
              </a:rPr>
              <a:t>ACTIVE</a:t>
            </a:r>
          </a:p>
        </p:txBody>
      </p:sp>
      <p:sp>
        <p:nvSpPr>
          <p:cNvPr id="308253" name="Text Box 29"/>
          <p:cNvSpPr txBox="1">
            <a:spLocks noChangeAspect="1" noChangeArrowheads="1"/>
          </p:cNvSpPr>
          <p:nvPr/>
        </p:nvSpPr>
        <p:spPr bwMode="auto">
          <a:xfrm>
            <a:off x="7162800" y="1676400"/>
            <a:ext cx="171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itstream Vera Sans" pitchFamily="34" charset="0"/>
              </a:rPr>
              <a:t>INACTIVE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itstream Vera Sans" pitchFamily="34" charset="0"/>
            </a:endParaRPr>
          </a:p>
        </p:txBody>
      </p:sp>
      <p:sp>
        <p:nvSpPr>
          <p:cNvPr id="308254" name="AutoShape 30"/>
          <p:cNvSpPr>
            <a:spLocks noChangeAspect="1" noChangeArrowheads="1"/>
          </p:cNvSpPr>
          <p:nvPr/>
        </p:nvSpPr>
        <p:spPr bwMode="auto">
          <a:xfrm>
            <a:off x="2524125" y="5068888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5" name="AutoShape 31"/>
          <p:cNvSpPr>
            <a:spLocks noChangeAspect="1" noChangeArrowheads="1"/>
          </p:cNvSpPr>
          <p:nvPr/>
        </p:nvSpPr>
        <p:spPr bwMode="auto">
          <a:xfrm>
            <a:off x="5407025" y="2755900"/>
            <a:ext cx="403225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6" name="AutoShape 32"/>
          <p:cNvSpPr>
            <a:spLocks noChangeAspect="1" noChangeArrowheads="1"/>
          </p:cNvSpPr>
          <p:nvPr/>
        </p:nvSpPr>
        <p:spPr bwMode="auto">
          <a:xfrm>
            <a:off x="6061075" y="3746500"/>
            <a:ext cx="401638" cy="415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7" name="AutoShape 33"/>
          <p:cNvSpPr>
            <a:spLocks noChangeAspect="1" noChangeArrowheads="1"/>
          </p:cNvSpPr>
          <p:nvPr/>
        </p:nvSpPr>
        <p:spPr bwMode="auto">
          <a:xfrm>
            <a:off x="5978525" y="4584700"/>
            <a:ext cx="403225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8" name="AutoShape 34"/>
          <p:cNvSpPr>
            <a:spLocks noChangeArrowheads="1"/>
          </p:cNvSpPr>
          <p:nvPr/>
        </p:nvSpPr>
        <p:spPr bwMode="auto">
          <a:xfrm>
            <a:off x="196850" y="3005138"/>
            <a:ext cx="407988" cy="4175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9" name="Text Box 35"/>
          <p:cNvSpPr txBox="1">
            <a:spLocks noChangeArrowheads="1"/>
          </p:cNvSpPr>
          <p:nvPr/>
        </p:nvSpPr>
        <p:spPr bwMode="auto">
          <a:xfrm>
            <a:off x="714375" y="2895600"/>
            <a:ext cx="103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effectLst/>
              </a:rPr>
              <a:t>Known </a:t>
            </a:r>
          </a:p>
          <a:p>
            <a:r>
              <a:rPr lang="en-US" b="0" dirty="0">
                <a:effectLst/>
              </a:rPr>
              <a:t>Active</a:t>
            </a:r>
          </a:p>
        </p:txBody>
      </p:sp>
      <p:sp>
        <p:nvSpPr>
          <p:cNvPr id="308260" name="AutoShape 36"/>
          <p:cNvSpPr>
            <a:spLocks noChangeArrowheads="1"/>
          </p:cNvSpPr>
          <p:nvPr/>
        </p:nvSpPr>
        <p:spPr bwMode="auto">
          <a:xfrm>
            <a:off x="188913" y="2124075"/>
            <a:ext cx="407987" cy="4079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61" name="Text Box 37"/>
          <p:cNvSpPr txBox="1">
            <a:spLocks noChangeArrowheads="1"/>
          </p:cNvSpPr>
          <p:nvPr/>
        </p:nvSpPr>
        <p:spPr bwMode="auto">
          <a:xfrm>
            <a:off x="722313" y="2057400"/>
            <a:ext cx="110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effectLst/>
              </a:rPr>
              <a:t>Known </a:t>
            </a:r>
          </a:p>
          <a:p>
            <a:r>
              <a:rPr lang="en-US" b="0">
                <a:effectLst/>
              </a:rPr>
              <a:t>Inactive</a:t>
            </a:r>
          </a:p>
        </p:txBody>
      </p:sp>
      <p:sp>
        <p:nvSpPr>
          <p:cNvPr id="308262" name="Text Box 38"/>
          <p:cNvSpPr txBox="1">
            <a:spLocks noChangeArrowheads="1"/>
          </p:cNvSpPr>
          <p:nvPr/>
        </p:nvSpPr>
        <p:spPr bwMode="auto">
          <a:xfrm>
            <a:off x="4041775" y="417512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08263" name="Text Box 39"/>
          <p:cNvSpPr txBox="1">
            <a:spLocks noChangeArrowheads="1"/>
          </p:cNvSpPr>
          <p:nvPr/>
        </p:nvSpPr>
        <p:spPr bwMode="auto">
          <a:xfrm>
            <a:off x="2589213" y="441483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8437" y="3733803"/>
            <a:ext cx="1744663" cy="646113"/>
            <a:chOff x="96" y="2736"/>
            <a:chExt cx="1099" cy="407"/>
          </a:xfrm>
        </p:grpSpPr>
        <p:sp>
          <p:nvSpPr>
            <p:cNvPr id="308265" name="AutoShape 41"/>
            <p:cNvSpPr>
              <a:spLocks noChangeAspect="1" noChangeArrowheads="1"/>
            </p:cNvSpPr>
            <p:nvPr/>
          </p:nvSpPr>
          <p:spPr bwMode="auto">
            <a:xfrm>
              <a:off x="96" y="2811"/>
              <a:ext cx="254" cy="26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66" name="Text Box 42"/>
            <p:cNvSpPr txBox="1">
              <a:spLocks noChangeArrowheads="1"/>
            </p:cNvSpPr>
            <p:nvPr/>
          </p:nvSpPr>
          <p:spPr bwMode="auto">
            <a:xfrm>
              <a:off x="432" y="2736"/>
              <a:ext cx="76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>
                  <a:effectLst/>
                </a:rPr>
                <a:t>Unknown </a:t>
              </a:r>
              <a:br>
                <a:rPr lang="en-US" b="0" dirty="0">
                  <a:effectLst/>
                </a:rPr>
              </a:br>
              <a:r>
                <a:rPr lang="en-US" b="1" dirty="0">
                  <a:solidFill>
                    <a:srgbClr val="7030A0"/>
                  </a:solidFill>
                  <a:effectLst/>
                </a:rPr>
                <a:t>Mutant 1</a:t>
              </a:r>
            </a:p>
          </p:txBody>
        </p:sp>
        <p:sp>
          <p:nvSpPr>
            <p:cNvPr id="308267" name="Text Box 43"/>
            <p:cNvSpPr txBox="1">
              <a:spLocks noChangeArrowheads="1"/>
            </p:cNvSpPr>
            <p:nvPr/>
          </p:nvSpPr>
          <p:spPr bwMode="auto">
            <a:xfrm>
              <a:off x="288" y="278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98437" y="4616454"/>
            <a:ext cx="1744663" cy="646113"/>
            <a:chOff x="96" y="3456"/>
            <a:chExt cx="1099" cy="407"/>
          </a:xfrm>
        </p:grpSpPr>
        <p:sp>
          <p:nvSpPr>
            <p:cNvPr id="308269" name="AutoShape 45"/>
            <p:cNvSpPr>
              <a:spLocks noChangeAspect="1" noChangeArrowheads="1"/>
            </p:cNvSpPr>
            <p:nvPr/>
          </p:nvSpPr>
          <p:spPr bwMode="auto">
            <a:xfrm>
              <a:off x="96" y="3532"/>
              <a:ext cx="252" cy="26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0" name="Text Box 46"/>
            <p:cNvSpPr txBox="1">
              <a:spLocks noChangeArrowheads="1"/>
            </p:cNvSpPr>
            <p:nvPr/>
          </p:nvSpPr>
          <p:spPr bwMode="auto">
            <a:xfrm>
              <a:off x="432" y="3456"/>
              <a:ext cx="76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>
                  <a:effectLst/>
                </a:rPr>
                <a:t>Unknown </a:t>
              </a:r>
              <a:br>
                <a:rPr lang="en-US" b="0" dirty="0">
                  <a:effectLst/>
                </a:rPr>
              </a:br>
              <a:r>
                <a:rPr lang="en-US" b="1" dirty="0">
                  <a:solidFill>
                    <a:srgbClr val="0000FF"/>
                  </a:solidFill>
                  <a:effectLst/>
                </a:rPr>
                <a:t>Mutant 2</a:t>
              </a:r>
            </a:p>
          </p:txBody>
        </p:sp>
        <p:sp>
          <p:nvSpPr>
            <p:cNvPr id="308271" name="Text Box 47"/>
            <p:cNvSpPr txBox="1">
              <a:spLocks noChangeArrowheads="1"/>
            </p:cNvSpPr>
            <p:nvPr/>
          </p:nvSpPr>
          <p:spPr bwMode="auto">
            <a:xfrm>
              <a:off x="288" y="350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sp>
        <p:nvSpPr>
          <p:cNvPr id="48" name="AutoShape 23"/>
          <p:cNvSpPr>
            <a:spLocks noChangeAspect="1" noChangeArrowheads="1"/>
          </p:cNvSpPr>
          <p:nvPr/>
        </p:nvSpPr>
        <p:spPr bwMode="auto">
          <a:xfrm>
            <a:off x="5010150" y="2590800"/>
            <a:ext cx="400050" cy="4175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/>
      <p:bldP spid="308228" grpId="0"/>
      <p:bldP spid="308250" grpId="0" animBg="1"/>
      <p:bldP spid="308251" grpId="0" animBg="1"/>
      <p:bldP spid="308262" grpId="0"/>
      <p:bldP spid="3082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Another Example: </a:t>
            </a:r>
            <a:br>
              <a:rPr lang="en-US" dirty="0"/>
            </a:br>
            <a:r>
              <a:rPr lang="en-US" dirty="0"/>
              <a:t>Maximum Curiosity</a:t>
            </a:r>
            <a:endParaRPr lang="en-US" sz="2400" dirty="0"/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Should </a:t>
            </a:r>
            <a:r>
              <a:rPr lang="en-US" sz="2000" b="1" dirty="0">
                <a:solidFill>
                  <a:srgbClr val="7030A0"/>
                </a:solidFill>
              </a:rPr>
              <a:t>Mutant 1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00FF"/>
                </a:solidFill>
              </a:rPr>
              <a:t>Mutant 2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be added to the training set?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4572000" y="28194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76200" y="28194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effectLst/>
              </a:rPr>
              <a:t>Training Set + </a:t>
            </a:r>
            <a:br>
              <a:rPr lang="en-US" sz="1600" dirty="0">
                <a:effectLst/>
              </a:rPr>
            </a:br>
            <a:r>
              <a:rPr lang="en-US" b="1" dirty="0">
                <a:solidFill>
                  <a:srgbClr val="7030A0"/>
                </a:solidFill>
              </a:rPr>
              <a:t>Mutant 1</a:t>
            </a:r>
            <a:r>
              <a:rPr lang="en-US" dirty="0">
                <a:solidFill>
                  <a:srgbClr val="7030A0"/>
                </a:solidFill>
                <a:effectLst/>
              </a:rPr>
              <a:t> </a:t>
            </a:r>
            <a:r>
              <a:rPr lang="en-US" dirty="0">
                <a:effectLst/>
              </a:rPr>
              <a:t>(Active)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76200" y="36576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7030A0"/>
                </a:solidFill>
              </a:rPr>
              <a:t>Mutant 1</a:t>
            </a:r>
            <a:r>
              <a:rPr lang="en-US" dirty="0">
                <a:solidFill>
                  <a:srgbClr val="7030A0"/>
                </a:solidFill>
                <a:effectLst/>
              </a:rPr>
              <a:t> </a:t>
            </a:r>
            <a:r>
              <a:rPr lang="en-US" dirty="0">
                <a:effectLst/>
              </a:rPr>
              <a:t>(Inactive)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6553200" y="28956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.0411</a:t>
            </a: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6553200" y="54102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.0276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6553200" y="37338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-.6014</a:t>
            </a: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553200" y="45720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.0309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1066800" y="205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effectLst/>
                <a:latin typeface="Garamond" pitchFamily="18" charset="0"/>
              </a:rPr>
              <a:t>Training Set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172200" y="1828800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effectLst/>
                <a:latin typeface="Garamond" pitchFamily="18" charset="0"/>
              </a:rPr>
              <a:t>Change in correlation coefficient</a:t>
            </a: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572000" y="36576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4572000" y="44958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4572000" y="53340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76200" y="44958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0000FF"/>
                </a:solidFill>
              </a:rPr>
              <a:t>Mutant 2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effectLst/>
              </a:rPr>
              <a:t>(Active)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76200" y="53340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0000FF"/>
                </a:solidFill>
              </a:rPr>
              <a:t>Mutant 2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effectLst/>
              </a:rPr>
              <a:t>(Inactive)</a:t>
            </a:r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36576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effectLst/>
              </a:rPr>
              <a:t>Select</a:t>
            </a:r>
            <a:r>
              <a:rPr lang="en-US" sz="2400" dirty="0">
                <a:solidFill>
                  <a:srgbClr val="33CC33"/>
                </a:solidFill>
                <a:effectLst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Mutant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10291" name="AutoShape 19"/>
          <p:cNvSpPr>
            <a:spLocks noChangeArrowheads="1"/>
          </p:cNvSpPr>
          <p:nvPr/>
        </p:nvSpPr>
        <p:spPr bwMode="auto">
          <a:xfrm>
            <a:off x="3821113" y="3733800"/>
            <a:ext cx="674687" cy="379413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AutoShape 20"/>
          <p:cNvSpPr>
            <a:spLocks noChangeArrowheads="1"/>
          </p:cNvSpPr>
          <p:nvPr/>
        </p:nvSpPr>
        <p:spPr bwMode="auto">
          <a:xfrm>
            <a:off x="3810000" y="2973388"/>
            <a:ext cx="674688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AutoShape 21"/>
          <p:cNvSpPr>
            <a:spLocks noChangeArrowheads="1"/>
          </p:cNvSpPr>
          <p:nvPr/>
        </p:nvSpPr>
        <p:spPr bwMode="auto">
          <a:xfrm>
            <a:off x="3821113" y="46497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AutoShape 22"/>
          <p:cNvSpPr>
            <a:spLocks noChangeArrowheads="1"/>
          </p:cNvSpPr>
          <p:nvPr/>
        </p:nvSpPr>
        <p:spPr bwMode="auto">
          <a:xfrm>
            <a:off x="3821113" y="54879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AutoShape 23"/>
          <p:cNvSpPr>
            <a:spLocks noChangeArrowheads="1"/>
          </p:cNvSpPr>
          <p:nvPr/>
        </p:nvSpPr>
        <p:spPr bwMode="auto">
          <a:xfrm>
            <a:off x="5791200" y="2973388"/>
            <a:ext cx="674688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AutoShape 24"/>
          <p:cNvSpPr>
            <a:spLocks noChangeArrowheads="1"/>
          </p:cNvSpPr>
          <p:nvPr/>
        </p:nvSpPr>
        <p:spPr bwMode="auto">
          <a:xfrm>
            <a:off x="5802313" y="3733800"/>
            <a:ext cx="674687" cy="379413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AutoShape 25"/>
          <p:cNvSpPr>
            <a:spLocks noChangeArrowheads="1"/>
          </p:cNvSpPr>
          <p:nvPr/>
        </p:nvSpPr>
        <p:spPr bwMode="auto">
          <a:xfrm>
            <a:off x="5802313" y="45735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AutoShape 26"/>
          <p:cNvSpPr>
            <a:spLocks noChangeArrowheads="1"/>
          </p:cNvSpPr>
          <p:nvPr/>
        </p:nvSpPr>
        <p:spPr bwMode="auto">
          <a:xfrm>
            <a:off x="5802313" y="54879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848600" y="20574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effectLst/>
                <a:latin typeface="Garamond" pitchFamily="18" charset="0"/>
              </a:rPr>
              <a:t>Prediction</a:t>
            </a:r>
            <a:endParaRPr lang="en-US" b="0" dirty="0">
              <a:effectLst/>
              <a:latin typeface="Garamond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924800" y="28956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Inactive</a:t>
            </a:r>
            <a:endParaRPr lang="en-US" sz="1600" dirty="0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924800" y="54102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Active</a:t>
            </a:r>
            <a:endParaRPr lang="en-US" sz="1600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924800" y="37338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Inactive</a:t>
            </a:r>
            <a:endParaRPr lang="en-US" sz="1600" dirty="0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924800" y="45720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Active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Another Example: </a:t>
            </a:r>
            <a:br>
              <a:rPr lang="en-US" dirty="0"/>
            </a:br>
            <a:r>
              <a:rPr lang="en-US" dirty="0" smtClean="0"/>
              <a:t>Additive </a:t>
            </a:r>
            <a:r>
              <a:rPr lang="en-US" dirty="0"/>
              <a:t>Curiosity</a:t>
            </a:r>
            <a:endParaRPr lang="en-US" sz="2400" dirty="0"/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Should </a:t>
            </a:r>
            <a:r>
              <a:rPr lang="en-US" sz="2000" b="1" dirty="0">
                <a:solidFill>
                  <a:srgbClr val="7030A0"/>
                </a:solidFill>
              </a:rPr>
              <a:t>Mutant 1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00FF"/>
                </a:solidFill>
              </a:rPr>
              <a:t>Mutant 2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be added to the training set?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4572000" y="28194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76200" y="28194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effectLst/>
              </a:rPr>
              <a:t>Training Set + </a:t>
            </a:r>
            <a:br>
              <a:rPr lang="en-US" sz="1600" dirty="0">
                <a:effectLst/>
              </a:rPr>
            </a:br>
            <a:r>
              <a:rPr lang="en-US" b="1" dirty="0">
                <a:solidFill>
                  <a:srgbClr val="7030A0"/>
                </a:solidFill>
              </a:rPr>
              <a:t>Mutant 1</a:t>
            </a:r>
            <a:r>
              <a:rPr lang="en-US" dirty="0">
                <a:solidFill>
                  <a:srgbClr val="7030A0"/>
                </a:solidFill>
                <a:effectLst/>
              </a:rPr>
              <a:t> </a:t>
            </a:r>
            <a:r>
              <a:rPr lang="en-US" dirty="0">
                <a:effectLst/>
              </a:rPr>
              <a:t>(Active)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76200" y="36576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7030A0"/>
                </a:solidFill>
              </a:rPr>
              <a:t>Mutant 1</a:t>
            </a:r>
            <a:r>
              <a:rPr lang="en-US" dirty="0">
                <a:solidFill>
                  <a:srgbClr val="7030A0"/>
                </a:solidFill>
                <a:effectLst/>
              </a:rPr>
              <a:t> </a:t>
            </a:r>
            <a:r>
              <a:rPr lang="en-US" dirty="0">
                <a:effectLst/>
              </a:rPr>
              <a:t>(Inactive)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6553200" y="28956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.0411</a:t>
            </a: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6553200" y="54102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.0276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6553200" y="37338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-.6014</a:t>
            </a: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553200" y="45720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.0309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1066800" y="205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effectLst/>
                <a:latin typeface="Garamond" pitchFamily="18" charset="0"/>
              </a:rPr>
              <a:t>Training Set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172200" y="1828800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effectLst/>
                <a:latin typeface="Garamond" pitchFamily="18" charset="0"/>
              </a:rPr>
              <a:t>Change in correlation coefficient</a:t>
            </a: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572000" y="36576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4572000" y="44958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4572000" y="53340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effectLst/>
              </a:rPr>
              <a:t>Cross-validator</a:t>
            </a: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76200" y="44958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0000FF"/>
                </a:solidFill>
              </a:rPr>
              <a:t>Mutant 2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effectLst/>
              </a:rPr>
              <a:t>(Active)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76200" y="5334000"/>
            <a:ext cx="3581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effectLst/>
              </a:rPr>
              <a:t>Training Set + </a:t>
            </a:r>
            <a:br>
              <a:rPr lang="en-US" dirty="0">
                <a:effectLst/>
              </a:rPr>
            </a:br>
            <a:r>
              <a:rPr lang="en-US" b="1" dirty="0">
                <a:solidFill>
                  <a:srgbClr val="0000FF"/>
                </a:solidFill>
              </a:rPr>
              <a:t>Mutant 2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effectLst/>
              </a:rPr>
              <a:t>(Inactive)</a:t>
            </a:r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36576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effectLst/>
              </a:rPr>
              <a:t>Select</a:t>
            </a:r>
            <a:r>
              <a:rPr lang="en-US" sz="2400" dirty="0">
                <a:solidFill>
                  <a:srgbClr val="33CC33"/>
                </a:solidFill>
                <a:effectLst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Mutant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10291" name="AutoShape 19"/>
          <p:cNvSpPr>
            <a:spLocks noChangeArrowheads="1"/>
          </p:cNvSpPr>
          <p:nvPr/>
        </p:nvSpPr>
        <p:spPr bwMode="auto">
          <a:xfrm>
            <a:off x="3821113" y="3733800"/>
            <a:ext cx="674687" cy="379413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AutoShape 20"/>
          <p:cNvSpPr>
            <a:spLocks noChangeArrowheads="1"/>
          </p:cNvSpPr>
          <p:nvPr/>
        </p:nvSpPr>
        <p:spPr bwMode="auto">
          <a:xfrm>
            <a:off x="3810000" y="2973388"/>
            <a:ext cx="674688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AutoShape 21"/>
          <p:cNvSpPr>
            <a:spLocks noChangeArrowheads="1"/>
          </p:cNvSpPr>
          <p:nvPr/>
        </p:nvSpPr>
        <p:spPr bwMode="auto">
          <a:xfrm>
            <a:off x="3821113" y="46497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AutoShape 22"/>
          <p:cNvSpPr>
            <a:spLocks noChangeArrowheads="1"/>
          </p:cNvSpPr>
          <p:nvPr/>
        </p:nvSpPr>
        <p:spPr bwMode="auto">
          <a:xfrm>
            <a:off x="3821113" y="54879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AutoShape 23"/>
          <p:cNvSpPr>
            <a:spLocks noChangeArrowheads="1"/>
          </p:cNvSpPr>
          <p:nvPr/>
        </p:nvSpPr>
        <p:spPr bwMode="auto">
          <a:xfrm>
            <a:off x="5791200" y="2973388"/>
            <a:ext cx="674688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AutoShape 24"/>
          <p:cNvSpPr>
            <a:spLocks noChangeArrowheads="1"/>
          </p:cNvSpPr>
          <p:nvPr/>
        </p:nvSpPr>
        <p:spPr bwMode="auto">
          <a:xfrm>
            <a:off x="5802313" y="3733800"/>
            <a:ext cx="674687" cy="379413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AutoShape 25"/>
          <p:cNvSpPr>
            <a:spLocks noChangeArrowheads="1"/>
          </p:cNvSpPr>
          <p:nvPr/>
        </p:nvSpPr>
        <p:spPr bwMode="auto">
          <a:xfrm>
            <a:off x="5802313" y="45735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AutoShape 26"/>
          <p:cNvSpPr>
            <a:spLocks noChangeArrowheads="1"/>
          </p:cNvSpPr>
          <p:nvPr/>
        </p:nvSpPr>
        <p:spPr bwMode="auto">
          <a:xfrm>
            <a:off x="5802313" y="5487988"/>
            <a:ext cx="674687" cy="379412"/>
          </a:xfrm>
          <a:prstGeom prst="rightArrow">
            <a:avLst>
              <a:gd name="adj1" fmla="val 50000"/>
              <a:gd name="adj2" fmla="val 44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848600" y="20574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effectLst/>
                <a:latin typeface="Garamond" pitchFamily="18" charset="0"/>
              </a:rPr>
              <a:t>Prediction</a:t>
            </a:r>
            <a:endParaRPr lang="en-US" b="0" dirty="0">
              <a:effectLst/>
              <a:latin typeface="Garamond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924800" y="28956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Active</a:t>
            </a:r>
            <a:endParaRPr lang="en-US" sz="1600" dirty="0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924800" y="54102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Active</a:t>
            </a:r>
            <a:endParaRPr lang="en-US" sz="1600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924800" y="37338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Active</a:t>
            </a:r>
            <a:endParaRPr lang="en-US" sz="1600" dirty="0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924800" y="4572000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Active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Enrichment Factor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Positive Area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b="1" dirty="0" smtClean="0"/>
              <a:t>Halfway Point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	The % of total iterations before ½ of the active 	mutants are uncovered.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Metric Definitions</a:t>
            </a:r>
            <a:endParaRPr lang="en-US" dirty="0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057400"/>
            <a:ext cx="3847620" cy="1085714"/>
          </a:xfrm>
          <a:prstGeom prst="rect">
            <a:avLst/>
          </a:prstGeom>
          <a:noFill/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33800"/>
            <a:ext cx="4476190" cy="66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Enrichment Factor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81000" y="888465"/>
          <a:ext cx="8300292" cy="596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Ultimate Goal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4191000"/>
            <a:ext cx="5943600" cy="2387601"/>
            <a:chOff x="960" y="528"/>
            <a:chExt cx="3744" cy="1504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1200" y="528"/>
              <a:ext cx="864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960" y="1488"/>
              <a:ext cx="13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Inactive p53</a:t>
              </a:r>
              <a:endParaRPr lang="en-US" sz="2000" dirty="0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832" y="9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544" y="1392"/>
              <a:ext cx="76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Anti-Cancer Drug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256" y="864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+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264" y="864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=</a:t>
              </a:r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3696" y="576"/>
              <a:ext cx="864" cy="91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4512" y="9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696" y="1572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Active </a:t>
              </a:r>
              <a:r>
                <a:rPr lang="en-US" sz="2000" dirty="0"/>
                <a:t>p53</a:t>
              </a:r>
            </a:p>
          </p:txBody>
        </p:sp>
      </p:grp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219200" y="3505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14400" y="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Rescue Cancer Causing p53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890826"/>
            <a:ext cx="7162800" cy="2461974"/>
            <a:chOff x="990600" y="685800"/>
            <a:chExt cx="7162800" cy="2461974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3810000" y="685800"/>
              <a:ext cx="1371600" cy="1447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200400" y="2262426"/>
              <a:ext cx="25146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1 Mutation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Inactive p53</a:t>
              </a:r>
              <a:endParaRPr lang="en-US" sz="2000" dirty="0"/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1295400" y="685800"/>
              <a:ext cx="1371600" cy="14478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990600" y="2263170"/>
              <a:ext cx="19050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Wild Type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Active </a:t>
              </a:r>
              <a:r>
                <a:rPr lang="en-US" sz="2000" dirty="0"/>
                <a:t>p53</a:t>
              </a: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6400800" y="685800"/>
              <a:ext cx="1371600" cy="14478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943600" y="2286000"/>
              <a:ext cx="22098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2+ Mutations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Active </a:t>
              </a:r>
              <a:r>
                <a:rPr lang="en-US" sz="2000" dirty="0"/>
                <a:t>p53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895600" y="1295400"/>
              <a:ext cx="685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562600" y="1295400"/>
              <a:ext cx="685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62400" y="1428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4724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Positive Area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81000" y="7620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MIP Active Learning 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229600" cy="4419597"/>
        </p:xfrm>
        <a:graphic>
          <a:graphicData uri="http://schemas.openxmlformats.org/drawingml/2006/table">
            <a:tbl>
              <a:tblPr/>
              <a:tblGrid>
                <a:gridCol w="1828800"/>
                <a:gridCol w="1066800"/>
                <a:gridCol w="1143000"/>
                <a:gridCol w="1066800"/>
                <a:gridCol w="1066800"/>
                <a:gridCol w="969011"/>
                <a:gridCol w="1088389"/>
              </a:tblGrid>
              <a:tr h="1019908">
                <a:tc rowSpan="2">
                  <a:txBody>
                    <a:bodyPr/>
                    <a:lstStyle/>
                    <a:p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  <a:t>Halfway </a:t>
                      </a:r>
                      <a:b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  <a:t>Point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  <a:t>Enrichment </a:t>
                      </a:r>
                      <a:b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  <a:t>Ratio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  <a:t>Positive </a:t>
                      </a:r>
                      <a:b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2400" b="1" dirty="0">
                          <a:latin typeface="Calibri"/>
                          <a:ea typeface="Times New Roman"/>
                          <a:cs typeface="Arial"/>
                        </a:rPr>
                        <a:t>Area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MI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MIP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MI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MIP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MI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MIP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Additive Curiosity 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0.472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0.317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1.073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1.300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0.533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0.636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Maximum Curiosity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0.406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0.341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1.095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1.176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0.565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0.599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Minimum Marginal </a:t>
                      </a:r>
                      <a:r>
                        <a:rPr lang="en-US" sz="1600" b="1" dirty="0" err="1">
                          <a:latin typeface="Calibri"/>
                          <a:ea typeface="Times New Roman"/>
                          <a:cs typeface="Arial"/>
                        </a:rPr>
                        <a:t>Hyperplane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0.423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0.356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1.194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1.222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0.590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0.594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Minimum Entropy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0.666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0.381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0.667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Arial"/>
                        </a:rPr>
                        <a:t>1.161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0.384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Arial"/>
                        </a:rPr>
                        <a:t>0.579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Random</a:t>
                      </a:r>
                      <a:r>
                        <a:rPr lang="en-US" sz="1600" b="1" baseline="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(100 </a:t>
                      </a: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Trials)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Arial"/>
                        </a:rPr>
                        <a:t>0.5023 </a:t>
                      </a:r>
                      <a:br>
                        <a:rPr lang="en-US" sz="1800" b="0"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1800" b="0">
                          <a:latin typeface="Calibri"/>
                          <a:ea typeface="Times New Roman"/>
                          <a:cs typeface="Arial"/>
                        </a:rPr>
                        <a:t>+/- 0.0835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Arial"/>
                        </a:rPr>
                        <a:t>1.0272 </a:t>
                      </a:r>
                      <a:br>
                        <a:rPr lang="en-US" sz="1800" b="0"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1800" b="0">
                          <a:latin typeface="Calibri"/>
                          <a:ea typeface="Times New Roman"/>
                          <a:cs typeface="Arial"/>
                        </a:rPr>
                        <a:t>+/- 0.3376</a:t>
                      </a:r>
                      <a:endParaRPr lang="en-US" sz="3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0.5083 </a:t>
                      </a:r>
                      <a:b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+/- 0.054</a:t>
                      </a:r>
                      <a:endParaRPr lang="en-US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MIP: Lost Accuracy?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371600"/>
          <a:ext cx="4495800" cy="4920615"/>
        </p:xfrm>
        <a:graphic>
          <a:graphicData uri="http://schemas.openxmlformats.org/drawingml/2006/table">
            <a:tbl>
              <a:tblPr/>
              <a:tblGrid>
                <a:gridCol w="899160"/>
                <a:gridCol w="899160"/>
                <a:gridCol w="899160"/>
                <a:gridCol w="899160"/>
                <a:gridCol w="899160"/>
              </a:tblGrid>
              <a:tr h="1809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Accuracy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204 Predicts 57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25 Predicts 236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MIP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 dirty="0">
                          <a:latin typeface="Calibri"/>
                        </a:rPr>
                        <a:t>Maximum Curiosity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75.24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76.80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70.52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68.43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Additive Curiosity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70.47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67.73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69.84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Additive Bayesian Surprise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71.93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67.84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Maximum Entropy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78.56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70.74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69.57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Minimum Entropy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73.68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68.41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67.70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Minimum Marginal Hyperplane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76.61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76.12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69.57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Maximum Marginal Hyperplane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73.68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77.58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68.41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67.70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Random (32 Trials)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73.39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76.12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 dirty="0" err="1" smtClean="0">
                          <a:latin typeface="Calibri"/>
                        </a:rPr>
                        <a:t>sDEV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1371600"/>
          <a:ext cx="4495800" cy="4920615"/>
        </p:xfrm>
        <a:graphic>
          <a:graphicData uri="http://schemas.openxmlformats.org/drawingml/2006/table">
            <a:tbl>
              <a:tblPr/>
              <a:tblGrid>
                <a:gridCol w="899160"/>
                <a:gridCol w="899160"/>
                <a:gridCol w="899160"/>
                <a:gridCol w="899160"/>
                <a:gridCol w="899160"/>
              </a:tblGrid>
              <a:tr h="1809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Correlation Coefficient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204 Predicts 57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25 Predicts 236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MIP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Maximum Curiosity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Additive Curiosity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Additive Bayesian Surprise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Maximum Entropy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Minimum Entropy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Minimum Marginal Hyperplane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Maximum Marginal Hyperplane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>
                          <a:latin typeface="Calibri"/>
                        </a:rPr>
                        <a:t>Random (32 Trials)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1" i="0" u="none" strike="noStrike" dirty="0" err="1" smtClean="0">
                          <a:latin typeface="Calibri"/>
                        </a:rPr>
                        <a:t>sDEV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Cancer Rescue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Regions.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Set: 463 mutants with known activities.</a:t>
            </a:r>
          </a:p>
          <a:p>
            <a:r>
              <a:rPr lang="en-US" dirty="0" smtClean="0"/>
              <a:t>Test Set: 36787 mutants.</a:t>
            </a:r>
          </a:p>
          <a:p>
            <a:pPr lvl="1"/>
            <a:r>
              <a:rPr lang="en-US" dirty="0" smtClean="0"/>
              <a:t>Top 10 cancer mutants that can be created with 2-3 nucleic acid changes.</a:t>
            </a:r>
          </a:p>
          <a:p>
            <a:pPr lvl="1"/>
            <a:r>
              <a:rPr lang="en-US" dirty="0" smtClean="0"/>
              <a:t>All possible single amino acid rescue mutants that are not known (Amino Acids 96-289).</a:t>
            </a:r>
          </a:p>
          <a:p>
            <a:r>
              <a:rPr lang="en-US" dirty="0" smtClean="0"/>
              <a:t>To Make </a:t>
            </a:r>
            <a:r>
              <a:rPr lang="en-US" i="1" dirty="0" smtClean="0"/>
              <a:t>in vitro</a:t>
            </a:r>
            <a:r>
              <a:rPr lang="en-US" dirty="0" smtClean="0"/>
              <a:t>: 5700 mutants.</a:t>
            </a:r>
          </a:p>
          <a:p>
            <a:pPr lvl="1"/>
            <a:r>
              <a:rPr lang="en-US" dirty="0" smtClean="0"/>
              <a:t>10 Cancer Mutants * 10 Amino Acid Long Regions * 19 Possible Substitutions * 3 Regions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 algn="ctr"/>
            <a:r>
              <a:rPr lang="en-US" dirty="0" smtClean="0"/>
              <a:t>Which Mutants Should We Make?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Score each unclassified mutant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Assume Mutant</a:t>
            </a:r>
            <a:r>
              <a:rPr lang="en-US" sz="2800" dirty="0" smtClean="0"/>
              <a:t> is Active.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Add Mutant</a:t>
            </a:r>
            <a:r>
              <a:rPr lang="en-US" sz="2800" dirty="0" smtClean="0"/>
              <a:t> to the set of known mutants.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Score Mutant</a:t>
            </a:r>
            <a:r>
              <a:rPr lang="en-US" sz="2800" dirty="0" smtClean="0"/>
              <a:t> with 10-fold cross validation.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i="1" dirty="0" smtClean="0"/>
              <a:t>Repeat 1-3</a:t>
            </a:r>
            <a:r>
              <a:rPr lang="en-US" sz="2800" dirty="0" smtClean="0"/>
              <a:t> assuming Inactive.</a:t>
            </a:r>
          </a:p>
          <a:p>
            <a:pPr marL="971550" lvl="1" indent="-514350">
              <a:buNone/>
            </a:pPr>
            <a:endParaRPr lang="en-US" sz="2800" dirty="0" smtClean="0"/>
          </a:p>
          <a:p>
            <a:pPr marL="571500" lvl="1" indent="-51435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Add up the active + inactive scores for each mutant.</a:t>
            </a:r>
          </a:p>
          <a:p>
            <a:pPr marL="571500" indent="-514350"/>
            <a:r>
              <a:rPr lang="en-US" sz="2800" dirty="0" smtClean="0"/>
              <a:t>Predict the activity for all unclassified mutants.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Calculate an Interesting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43600" y="838200"/>
            <a:ext cx="5334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1143000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Rescue Hot Spot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6553200" y="914400"/>
            <a:ext cx="4572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</a:t>
            </a:r>
            <a:r>
              <a:rPr lang="en-US" smtClean="0"/>
              <a:t>Rescue </a:t>
            </a:r>
            <a:r>
              <a:rPr lang="en-US" smtClean="0"/>
              <a:t>Regions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314450"/>
            <a:ext cx="5600700" cy="49339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9800"/>
            <a:ext cx="4648200" cy="3352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Predicted Active: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(Green)</a:t>
            </a:r>
          </a:p>
          <a:p>
            <a:r>
              <a:rPr lang="en-US" sz="2400" b="1" dirty="0" smtClean="0"/>
              <a:t>Predicted Inactive: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(Red)</a:t>
            </a:r>
          </a:p>
          <a:p>
            <a:r>
              <a:rPr lang="en-US" sz="2400" b="1" dirty="0" smtClean="0"/>
              <a:t>Expert predicted Active: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(Blue)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Conclusions: Best Regions to Explore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" y="826406"/>
          <a:ext cx="8991599" cy="5848714"/>
        </p:xfrm>
        <a:graphic>
          <a:graphicData uri="http://schemas.openxmlformats.org/drawingml/2006/table">
            <a:tbl>
              <a:tblPr/>
              <a:tblGrid>
                <a:gridCol w="1981197"/>
                <a:gridCol w="2438400"/>
                <a:gridCol w="2286000"/>
                <a:gridCol w="2286002"/>
              </a:tblGrid>
              <a:tr h="719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Predicted</a:t>
                      </a: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Active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Predicted</a:t>
                      </a: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Inactive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Expert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# Strong Rescue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p-Value (1 tail)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0.004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0.395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p-Value (2 tail)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0.008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0.791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#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Weak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Rescue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p-Value (1 tail)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0.172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p-Value (2 tail)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0.344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#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Rescue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p-Value (1 tail)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0.011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0.419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p-Value (2 tail)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0.022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0.839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0"/>
            <a:ext cx="8680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Computation Classifier vs. Expert Biologist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0" y="1295400"/>
          <a:ext cx="9144000" cy="5715000"/>
        </p:xfrm>
        <a:graphic>
          <a:graphicData uri="http://schemas.openxmlformats.org/presentationml/2006/ole">
            <p:oleObj spid="_x0000_s54274" name="Bitmap Image" r:id="rId4" imgW="5847619" imgH="4382112" progId="PBrush">
              <p:embed/>
            </p:oleObj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2057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Biology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/>
              <a:t>p53 Research</a:t>
            </a:r>
            <a:endParaRPr lang="en-US" sz="3200" b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477000" y="32004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Computer Models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81047" y="3581401"/>
            <a:ext cx="2438753" cy="1687513"/>
            <a:chOff x="2262" y="2208"/>
            <a:chExt cx="1338" cy="1063"/>
          </a:xfrm>
        </p:grpSpPr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2304" y="2208"/>
            <a:ext cx="1284" cy="214"/>
          </p:xfrm>
          <a:graphic>
            <a:graphicData uri="http://schemas.openxmlformats.org/presentationml/2006/ole">
              <p:oleObj spid="_x0000_s54275" name="Bitmap Image" r:id="rId5" imgW="1657581" imgH="276117" progId="PBrush">
                <p:embed/>
              </p:oleObj>
            </a:graphicData>
          </a:graphic>
        </p:graphicFrame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2262" y="2592"/>
              <a:ext cx="133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solidFill>
                    <a:schemeClr val="bg2"/>
                  </a:solidFill>
                </a:rPr>
                <a:t>Machine Learning</a:t>
              </a:r>
              <a:endParaRPr lang="en-US" sz="32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Computers Help Solve Hard Biological Research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underlying homology modeling to increase classifier accuracy.</a:t>
            </a:r>
          </a:p>
          <a:p>
            <a:r>
              <a:rPr lang="en-US" dirty="0" smtClean="0"/>
              <a:t>Add additional attributes to better describe the protein.</a:t>
            </a:r>
          </a:p>
          <a:p>
            <a:r>
              <a:rPr lang="en-US" dirty="0" smtClean="0"/>
              <a:t>Determine when the classifier is and is not trustworthy.</a:t>
            </a:r>
          </a:p>
          <a:p>
            <a:r>
              <a:rPr lang="en-US" dirty="0" smtClean="0"/>
              <a:t>Select a new Active region of the p53 core domain.</a:t>
            </a:r>
          </a:p>
          <a:p>
            <a:r>
              <a:rPr lang="en-US" dirty="0" smtClean="0"/>
              <a:t>Simulate double and triple rescue mutants in the current Active and Expert regions for more in depth experiments.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990600"/>
            <a:ext cx="2743200" cy="1824038"/>
            <a:chOff x="336" y="1008"/>
            <a:chExt cx="2064" cy="1149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336" y="1296"/>
              <a:ext cx="2064" cy="8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/>
                <a:t>Pierre Baldi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Jonathan Chen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Hiroto Saigo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S. Joshua Swamidass</a:t>
              </a:r>
            </a:p>
          </p:txBody>
        </p:sp>
        <p:sp>
          <p:nvSpPr>
            <p:cNvPr id="233477" name="Text Box 5"/>
            <p:cNvSpPr txBox="1">
              <a:spLocks noChangeArrowheads="1"/>
            </p:cNvSpPr>
            <p:nvPr/>
          </p:nvSpPr>
          <p:spPr bwMode="auto">
            <a:xfrm>
              <a:off x="336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2060"/>
                  </a:solidFill>
                </a:rPr>
                <a:t>Baldi</a:t>
              </a:r>
              <a:r>
                <a:rPr lang="en-US" sz="2400" b="1" dirty="0">
                  <a:solidFill>
                    <a:srgbClr val="002060"/>
                  </a:solidFill>
                </a:rPr>
                <a:t> Lab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19800" y="3962400"/>
            <a:ext cx="2743200" cy="1490662"/>
            <a:chOff x="2832" y="1008"/>
            <a:chExt cx="2064" cy="939"/>
          </a:xfrm>
        </p:grpSpPr>
        <p:sp>
          <p:nvSpPr>
            <p:cNvPr id="233480" name="Text Box 8"/>
            <p:cNvSpPr txBox="1">
              <a:spLocks noChangeArrowheads="1"/>
            </p:cNvSpPr>
            <p:nvPr/>
          </p:nvSpPr>
          <p:spPr bwMode="auto">
            <a:xfrm>
              <a:off x="2832" y="1296"/>
              <a:ext cx="2064" cy="6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/>
                <a:t>Rainer </a:t>
              </a:r>
              <a:r>
                <a:rPr lang="en-US" dirty="0" err="1" smtClean="0"/>
                <a:t>Brachmann</a:t>
              </a:r>
              <a:endParaRPr lang="en-US" dirty="0" smtClean="0"/>
            </a:p>
            <a:p>
              <a:pPr>
                <a:spcBef>
                  <a:spcPct val="20000"/>
                </a:spcBef>
              </a:pPr>
              <a:r>
                <a:rPr lang="en-US" dirty="0" smtClean="0"/>
                <a:t>Larry Dearth</a:t>
              </a: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dirty="0" err="1"/>
                <a:t>Jue</a:t>
              </a:r>
              <a:r>
                <a:rPr lang="en-US" dirty="0"/>
                <a:t> </a:t>
              </a:r>
              <a:r>
                <a:rPr lang="en-US" dirty="0" err="1"/>
                <a:t>Zeng</a:t>
              </a:r>
              <a:endParaRPr lang="en-US" dirty="0"/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832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2060"/>
                  </a:solidFill>
                </a:rPr>
                <a:t>Brachmann</a:t>
              </a:r>
              <a:r>
                <a:rPr lang="en-US" sz="2400" b="1" dirty="0">
                  <a:solidFill>
                    <a:srgbClr val="002060"/>
                  </a:solidFill>
                </a:rPr>
                <a:t> Lab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4800" y="4267200"/>
            <a:ext cx="2819400" cy="1163637"/>
            <a:chOff x="336" y="1008"/>
            <a:chExt cx="2064" cy="733"/>
          </a:xfrm>
        </p:grpSpPr>
        <p:sp>
          <p:nvSpPr>
            <p:cNvPr id="233485" name="Text Box 13"/>
            <p:cNvSpPr txBox="1">
              <a:spLocks noChangeArrowheads="1"/>
            </p:cNvSpPr>
            <p:nvPr/>
          </p:nvSpPr>
          <p:spPr bwMode="auto">
            <a:xfrm>
              <a:off x="336" y="1296"/>
              <a:ext cx="2064" cy="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/>
                <a:t>Richard </a:t>
              </a:r>
              <a:r>
                <a:rPr lang="en-US" dirty="0" smtClean="0"/>
                <a:t>H. Lathrop</a:t>
              </a: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dirty="0"/>
                <a:t>Gabe </a:t>
              </a:r>
              <a:r>
                <a:rPr lang="en-US" dirty="0" err="1"/>
                <a:t>Moothart</a:t>
              </a:r>
              <a:endParaRPr lang="en-US" dirty="0"/>
            </a:p>
          </p:txBody>
        </p:sp>
        <p:sp>
          <p:nvSpPr>
            <p:cNvPr id="233486" name="Text Box 14"/>
            <p:cNvSpPr txBox="1">
              <a:spLocks noChangeArrowheads="1"/>
            </p:cNvSpPr>
            <p:nvPr/>
          </p:nvSpPr>
          <p:spPr bwMode="auto">
            <a:xfrm>
              <a:off x="336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</a:rPr>
                <a:t>Lathrop Lab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1000" y="3124200"/>
            <a:ext cx="2743200" cy="833438"/>
            <a:chOff x="336" y="1008"/>
            <a:chExt cx="2064" cy="525"/>
          </a:xfrm>
        </p:grpSpPr>
        <p:sp>
          <p:nvSpPr>
            <p:cNvPr id="233488" name="Text Box 16"/>
            <p:cNvSpPr txBox="1">
              <a:spLocks noChangeArrowheads="1"/>
            </p:cNvSpPr>
            <p:nvPr/>
          </p:nvSpPr>
          <p:spPr bwMode="auto">
            <a:xfrm>
              <a:off x="336" y="1296"/>
              <a:ext cx="206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Ying Wang</a:t>
              </a:r>
            </a:p>
          </p:txBody>
        </p:sp>
        <p:sp>
          <p:nvSpPr>
            <p:cNvPr id="233489" name="Text Box 17"/>
            <p:cNvSpPr txBox="1">
              <a:spLocks noChangeArrowheads="1"/>
            </p:cNvSpPr>
            <p:nvPr/>
          </p:nvSpPr>
          <p:spPr bwMode="auto">
            <a:xfrm>
              <a:off x="336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2060"/>
                  </a:solidFill>
                </a:rPr>
                <a:t>Leuke</a:t>
              </a:r>
              <a:r>
                <a:rPr lang="en-US" sz="2400" b="1" dirty="0">
                  <a:solidFill>
                    <a:srgbClr val="002060"/>
                  </a:solidFill>
                </a:rPr>
                <a:t> Lab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76600" y="2265363"/>
            <a:ext cx="2590800" cy="1163637"/>
            <a:chOff x="336" y="1008"/>
            <a:chExt cx="2064" cy="733"/>
          </a:xfrm>
        </p:grpSpPr>
        <p:sp>
          <p:nvSpPr>
            <p:cNvPr id="233491" name="Text Box 19"/>
            <p:cNvSpPr txBox="1">
              <a:spLocks noChangeArrowheads="1"/>
            </p:cNvSpPr>
            <p:nvPr/>
          </p:nvSpPr>
          <p:spPr bwMode="auto">
            <a:xfrm>
              <a:off x="336" y="1296"/>
              <a:ext cx="2064" cy="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/>
                <a:t>Ray Luo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Qiang Lu</a:t>
              </a:r>
            </a:p>
          </p:txBody>
        </p:sp>
        <p:sp>
          <p:nvSpPr>
            <p:cNvPr id="233492" name="Text Box 20"/>
            <p:cNvSpPr txBox="1">
              <a:spLocks noChangeArrowheads="1"/>
            </p:cNvSpPr>
            <p:nvPr/>
          </p:nvSpPr>
          <p:spPr bwMode="auto">
            <a:xfrm>
              <a:off x="336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2060"/>
                  </a:solidFill>
                </a:rPr>
                <a:t>Luo</a:t>
              </a:r>
              <a:r>
                <a:rPr lang="en-US" sz="2400" b="1" dirty="0">
                  <a:solidFill>
                    <a:srgbClr val="002060"/>
                  </a:solidFill>
                </a:rPr>
                <a:t> Lab</a:t>
              </a:r>
            </a:p>
          </p:txBody>
        </p:sp>
      </p:grpSp>
      <p:sp>
        <p:nvSpPr>
          <p:cNvPr id="233493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  <a:noFill/>
          <a:ln/>
        </p:spPr>
        <p:txBody>
          <a:bodyPr/>
          <a:lstStyle/>
          <a:p>
            <a:pPr algn="ctr"/>
            <a:r>
              <a:rPr lang="en-US" dirty="0">
                <a:latin typeface="Verdana" pitchFamily="34" charset="0"/>
              </a:rPr>
              <a:t>Acknowledgments</a:t>
            </a:r>
          </a:p>
        </p:txBody>
      </p:sp>
      <p:sp>
        <p:nvSpPr>
          <p:cNvPr id="233494" name="Text Box 22"/>
          <p:cNvSpPr txBox="1">
            <a:spLocks noChangeArrowheads="1"/>
          </p:cNvSpPr>
          <p:nvPr/>
        </p:nvSpPr>
        <p:spPr bwMode="auto">
          <a:xfrm>
            <a:off x="0" y="57150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Funding</a:t>
            </a:r>
            <a:br>
              <a:rPr lang="en-US" sz="2000" dirty="0"/>
            </a:br>
            <a:r>
              <a:rPr lang="en-US" sz="1600" dirty="0"/>
              <a:t>National Institute of Health ( p53: CA112560 ), </a:t>
            </a:r>
            <a:br>
              <a:rPr lang="en-US" sz="1600" dirty="0"/>
            </a:br>
            <a:r>
              <a:rPr lang="en-US" sz="1600" dirty="0"/>
              <a:t>UCI Office of Research and Graduate Studies, </a:t>
            </a:r>
            <a:br>
              <a:rPr lang="en-US" sz="1600" dirty="0"/>
            </a:br>
            <a:r>
              <a:rPr lang="en-US" sz="1600" dirty="0"/>
              <a:t>UCI Institute for Genomics and Bioinformatics ( BIT: LM007443 )</a:t>
            </a:r>
            <a:r>
              <a:rPr lang="en-US" dirty="0"/>
              <a:t> 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019800" y="990600"/>
            <a:ext cx="2743200" cy="2155826"/>
            <a:chOff x="336" y="1008"/>
            <a:chExt cx="2064" cy="1358"/>
          </a:xfrm>
        </p:grpSpPr>
        <p:sp>
          <p:nvSpPr>
            <p:cNvPr id="233496" name="Text Box 24"/>
            <p:cNvSpPr txBox="1">
              <a:spLocks noChangeArrowheads="1"/>
            </p:cNvSpPr>
            <p:nvPr/>
          </p:nvSpPr>
          <p:spPr bwMode="auto">
            <a:xfrm>
              <a:off x="336" y="1296"/>
              <a:ext cx="2064" cy="10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 err="1" smtClean="0"/>
                <a:t>Kirsty</a:t>
              </a:r>
              <a:r>
                <a:rPr lang="en-US" dirty="0" smtClean="0"/>
                <a:t> </a:t>
              </a:r>
              <a:r>
                <a:rPr lang="en-US" dirty="0"/>
                <a:t>Salmon</a:t>
              </a:r>
            </a:p>
            <a:p>
              <a:pPr>
                <a:spcBef>
                  <a:spcPct val="20000"/>
                </a:spcBef>
              </a:pPr>
              <a:r>
                <a:rPr lang="en-US" dirty="0"/>
                <a:t>Roberta </a:t>
              </a:r>
              <a:r>
                <a:rPr lang="en-US" dirty="0" err="1"/>
                <a:t>Baroni</a:t>
              </a: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dirty="0" smtClean="0"/>
                <a:t>Linda V. Hall</a:t>
              </a:r>
            </a:p>
            <a:p>
              <a:pPr>
                <a:spcBef>
                  <a:spcPct val="20000"/>
                </a:spcBef>
              </a:pPr>
              <a:r>
                <a:rPr lang="en-US" dirty="0" smtClean="0"/>
                <a:t>Lydia Ho</a:t>
              </a:r>
            </a:p>
            <a:p>
              <a:pPr>
                <a:spcBef>
                  <a:spcPct val="20000"/>
                </a:spcBef>
              </a:pPr>
              <a:r>
                <a:rPr lang="en-US" dirty="0" smtClean="0"/>
                <a:t>G. Wesley Hatfield</a:t>
              </a:r>
              <a:endParaRPr lang="en-US" dirty="0"/>
            </a:p>
          </p:txBody>
        </p:sp>
        <p:sp>
          <p:nvSpPr>
            <p:cNvPr id="233497" name="Text Box 25"/>
            <p:cNvSpPr txBox="1">
              <a:spLocks noChangeArrowheads="1"/>
            </p:cNvSpPr>
            <p:nvPr/>
          </p:nvSpPr>
          <p:spPr bwMode="auto">
            <a:xfrm>
              <a:off x="336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</a:rPr>
                <a:t>CBRL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276600" y="3733800"/>
            <a:ext cx="2590800" cy="1163637"/>
            <a:chOff x="336" y="1008"/>
            <a:chExt cx="2064" cy="733"/>
          </a:xfrm>
        </p:grpSpPr>
        <p:sp>
          <p:nvSpPr>
            <p:cNvPr id="233499" name="Text Box 27"/>
            <p:cNvSpPr txBox="1">
              <a:spLocks noChangeArrowheads="1"/>
            </p:cNvSpPr>
            <p:nvPr/>
          </p:nvSpPr>
          <p:spPr bwMode="auto">
            <a:xfrm>
              <a:off x="336" y="1296"/>
              <a:ext cx="2064" cy="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/>
                <a:t>Peter Kaiser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Hongwei Zhang</a:t>
              </a:r>
            </a:p>
          </p:txBody>
        </p:sp>
        <p:sp>
          <p:nvSpPr>
            <p:cNvPr id="233500" name="Text Box 28"/>
            <p:cNvSpPr txBox="1">
              <a:spLocks noChangeArrowheads="1"/>
            </p:cNvSpPr>
            <p:nvPr/>
          </p:nvSpPr>
          <p:spPr bwMode="auto">
            <a:xfrm>
              <a:off x="336" y="1008"/>
              <a:ext cx="20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</a:rPr>
                <a:t>Kaiser Lab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/>
            <a:r>
              <a:rPr lang="en-US" sz="4000" dirty="0"/>
              <a:t>Computer Guided Discovery</a:t>
            </a: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5715000" cy="280076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0" dirty="0"/>
              <a:t>Use Active Learning to select the mutants that will be the most informative.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1600200" y="1752600"/>
            <a:ext cx="6172200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/>
              <a:t>Test the predictions </a:t>
            </a:r>
            <a:r>
              <a:rPr lang="en-US" sz="4400" b="0" i="1" dirty="0"/>
              <a:t>in-vitro.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3733800" y="2133600"/>
            <a:ext cx="5105400" cy="2771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4400" b="0" dirty="0">
                <a:effectLst/>
              </a:rPr>
              <a:t>Build classifier based on mutants with a </a:t>
            </a:r>
            <a:r>
              <a:rPr lang="en-US" sz="4400" dirty="0">
                <a:effectLst/>
              </a:rPr>
              <a:t>known</a:t>
            </a:r>
            <a:r>
              <a:rPr lang="en-US" sz="4400" b="0" dirty="0">
                <a:effectLst/>
              </a:rPr>
              <a:t> function.</a:t>
            </a: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auto">
          <a:xfrm rot="-312458">
            <a:off x="3248025" y="1066800"/>
            <a:ext cx="2533650" cy="1066800"/>
          </a:xfrm>
          <a:custGeom>
            <a:avLst/>
            <a:gdLst>
              <a:gd name="G0" fmla="+- -2188027 0 0"/>
              <a:gd name="G1" fmla="+- -9661055 0 0"/>
              <a:gd name="G2" fmla="+- -2188027 0 -9661055"/>
              <a:gd name="G3" fmla="+- 10800 0 0"/>
              <a:gd name="G4" fmla="+- 0 0 -2188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389 0 0"/>
              <a:gd name="G9" fmla="+- 0 0 -9661055"/>
              <a:gd name="G10" fmla="+- 6389 0 2700"/>
              <a:gd name="G11" fmla="cos G10 -2188027"/>
              <a:gd name="G12" fmla="sin G10 -2188027"/>
              <a:gd name="G13" fmla="cos 13500 -2188027"/>
              <a:gd name="G14" fmla="sin 13500 -2188027"/>
              <a:gd name="G15" fmla="+- G11 10800 0"/>
              <a:gd name="G16" fmla="+- G12 10800 0"/>
              <a:gd name="G17" fmla="+- G13 10800 0"/>
              <a:gd name="G18" fmla="+- G14 10800 0"/>
              <a:gd name="G19" fmla="*/ 6389 1 2"/>
              <a:gd name="G20" fmla="+- G19 5400 0"/>
              <a:gd name="G21" fmla="cos G20 -2188027"/>
              <a:gd name="G22" fmla="sin G20 -2188027"/>
              <a:gd name="G23" fmla="+- G21 10800 0"/>
              <a:gd name="G24" fmla="+- G12 G23 G22"/>
              <a:gd name="G25" fmla="+- G22 G23 G11"/>
              <a:gd name="G26" fmla="cos 10800 -2188027"/>
              <a:gd name="G27" fmla="sin 10800 -2188027"/>
              <a:gd name="G28" fmla="cos 6389 -2188027"/>
              <a:gd name="G29" fmla="sin 6389 -2188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61055"/>
              <a:gd name="G36" fmla="sin G34 -9661055"/>
              <a:gd name="G37" fmla="+/ -9661055 -2188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389 G39"/>
              <a:gd name="G43" fmla="sin 63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24 w 21600"/>
              <a:gd name="T5" fmla="*/ 0 h 21600"/>
              <a:gd name="T6" fmla="*/ 3557 w 21600"/>
              <a:gd name="T7" fmla="*/ 6171 h 21600"/>
              <a:gd name="T8" fmla="*/ 10755 w 21600"/>
              <a:gd name="T9" fmla="*/ 4411 h 21600"/>
              <a:gd name="T10" fmla="*/ 22072 w 21600"/>
              <a:gd name="T11" fmla="*/ 3371 h 21600"/>
              <a:gd name="T12" fmla="*/ 20675 w 21600"/>
              <a:gd name="T13" fmla="*/ 10166 h 21600"/>
              <a:gd name="T14" fmla="*/ 13880 w 21600"/>
              <a:gd name="T15" fmla="*/ 87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auto">
          <a:xfrm rot="14138314">
            <a:off x="1476375" y="4619625"/>
            <a:ext cx="2533650" cy="1066800"/>
          </a:xfrm>
          <a:custGeom>
            <a:avLst/>
            <a:gdLst>
              <a:gd name="G0" fmla="+- -2188027 0 0"/>
              <a:gd name="G1" fmla="+- -9661055 0 0"/>
              <a:gd name="G2" fmla="+- -2188027 0 -9661055"/>
              <a:gd name="G3" fmla="+- 10800 0 0"/>
              <a:gd name="G4" fmla="+- 0 0 -2188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389 0 0"/>
              <a:gd name="G9" fmla="+- 0 0 -9661055"/>
              <a:gd name="G10" fmla="+- 6389 0 2700"/>
              <a:gd name="G11" fmla="cos G10 -2188027"/>
              <a:gd name="G12" fmla="sin G10 -2188027"/>
              <a:gd name="G13" fmla="cos 13500 -2188027"/>
              <a:gd name="G14" fmla="sin 13500 -2188027"/>
              <a:gd name="G15" fmla="+- G11 10800 0"/>
              <a:gd name="G16" fmla="+- G12 10800 0"/>
              <a:gd name="G17" fmla="+- G13 10800 0"/>
              <a:gd name="G18" fmla="+- G14 10800 0"/>
              <a:gd name="G19" fmla="*/ 6389 1 2"/>
              <a:gd name="G20" fmla="+- G19 5400 0"/>
              <a:gd name="G21" fmla="cos G20 -2188027"/>
              <a:gd name="G22" fmla="sin G20 -2188027"/>
              <a:gd name="G23" fmla="+- G21 10800 0"/>
              <a:gd name="G24" fmla="+- G12 G23 G22"/>
              <a:gd name="G25" fmla="+- G22 G23 G11"/>
              <a:gd name="G26" fmla="cos 10800 -2188027"/>
              <a:gd name="G27" fmla="sin 10800 -2188027"/>
              <a:gd name="G28" fmla="cos 6389 -2188027"/>
              <a:gd name="G29" fmla="sin 6389 -2188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61055"/>
              <a:gd name="G36" fmla="sin G34 -9661055"/>
              <a:gd name="G37" fmla="+/ -9661055 -2188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389 G39"/>
              <a:gd name="G43" fmla="sin 63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24 w 21600"/>
              <a:gd name="T5" fmla="*/ 0 h 21600"/>
              <a:gd name="T6" fmla="*/ 3557 w 21600"/>
              <a:gd name="T7" fmla="*/ 6171 h 21600"/>
              <a:gd name="T8" fmla="*/ 10755 w 21600"/>
              <a:gd name="T9" fmla="*/ 4411 h 21600"/>
              <a:gd name="T10" fmla="*/ 22072 w 21600"/>
              <a:gd name="T11" fmla="*/ 3371 h 21600"/>
              <a:gd name="T12" fmla="*/ 20675 w 21600"/>
              <a:gd name="T13" fmla="*/ 10166 h 21600"/>
              <a:gd name="T14" fmla="*/ 13880 w 21600"/>
              <a:gd name="T15" fmla="*/ 87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auto">
          <a:xfrm rot="7946985">
            <a:off x="5438775" y="4543425"/>
            <a:ext cx="2533650" cy="1066800"/>
          </a:xfrm>
          <a:custGeom>
            <a:avLst/>
            <a:gdLst>
              <a:gd name="G0" fmla="+- -2188027 0 0"/>
              <a:gd name="G1" fmla="+- -9661055 0 0"/>
              <a:gd name="G2" fmla="+- -2188027 0 -9661055"/>
              <a:gd name="G3" fmla="+- 10800 0 0"/>
              <a:gd name="G4" fmla="+- 0 0 -2188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389 0 0"/>
              <a:gd name="G9" fmla="+- 0 0 -9661055"/>
              <a:gd name="G10" fmla="+- 6389 0 2700"/>
              <a:gd name="G11" fmla="cos G10 -2188027"/>
              <a:gd name="G12" fmla="sin G10 -2188027"/>
              <a:gd name="G13" fmla="cos 13500 -2188027"/>
              <a:gd name="G14" fmla="sin 13500 -2188027"/>
              <a:gd name="G15" fmla="+- G11 10800 0"/>
              <a:gd name="G16" fmla="+- G12 10800 0"/>
              <a:gd name="G17" fmla="+- G13 10800 0"/>
              <a:gd name="G18" fmla="+- G14 10800 0"/>
              <a:gd name="G19" fmla="*/ 6389 1 2"/>
              <a:gd name="G20" fmla="+- G19 5400 0"/>
              <a:gd name="G21" fmla="cos G20 -2188027"/>
              <a:gd name="G22" fmla="sin G20 -2188027"/>
              <a:gd name="G23" fmla="+- G21 10800 0"/>
              <a:gd name="G24" fmla="+- G12 G23 G22"/>
              <a:gd name="G25" fmla="+- G22 G23 G11"/>
              <a:gd name="G26" fmla="cos 10800 -2188027"/>
              <a:gd name="G27" fmla="sin 10800 -2188027"/>
              <a:gd name="G28" fmla="cos 6389 -2188027"/>
              <a:gd name="G29" fmla="sin 6389 -2188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61055"/>
              <a:gd name="G36" fmla="sin G34 -9661055"/>
              <a:gd name="G37" fmla="+/ -9661055 -2188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389 G39"/>
              <a:gd name="G43" fmla="sin 63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24 w 21600"/>
              <a:gd name="T5" fmla="*/ 0 h 21600"/>
              <a:gd name="T6" fmla="*/ 3557 w 21600"/>
              <a:gd name="T7" fmla="*/ 6171 h 21600"/>
              <a:gd name="T8" fmla="*/ 10755 w 21600"/>
              <a:gd name="T9" fmla="*/ 4411 h 21600"/>
              <a:gd name="T10" fmla="*/ 22072 w 21600"/>
              <a:gd name="T11" fmla="*/ 3371 h 21600"/>
              <a:gd name="T12" fmla="*/ 20675 w 21600"/>
              <a:gd name="T13" fmla="*/ 10166 h 21600"/>
              <a:gd name="T14" fmla="*/ 13880 w 21600"/>
              <a:gd name="T15" fmla="*/ 87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34" y="7284"/>
                </a:moveTo>
                <a:cubicBezTo>
                  <a:pt x="14952" y="5490"/>
                  <a:pt x="12948" y="4411"/>
                  <a:pt x="10800" y="4411"/>
                </a:cubicBezTo>
                <a:cubicBezTo>
                  <a:pt x="8620" y="4410"/>
                  <a:pt x="6590" y="5522"/>
                  <a:pt x="5416" y="7359"/>
                </a:cubicBezTo>
                <a:lnTo>
                  <a:pt x="1699" y="4983"/>
                </a:lnTo>
                <a:cubicBezTo>
                  <a:pt x="3684" y="1878"/>
                  <a:pt x="7115" y="-1"/>
                  <a:pt x="10800" y="0"/>
                </a:cubicBezTo>
                <a:cubicBezTo>
                  <a:pt x="14431" y="0"/>
                  <a:pt x="17819" y="1824"/>
                  <a:pt x="19817" y="4856"/>
                </a:cubicBezTo>
                <a:lnTo>
                  <a:pt x="22072" y="3371"/>
                </a:lnTo>
                <a:lnTo>
                  <a:pt x="20675" y="10166"/>
                </a:lnTo>
                <a:lnTo>
                  <a:pt x="13880" y="8769"/>
                </a:lnTo>
                <a:lnTo>
                  <a:pt x="16134" y="72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00413" y="3962400"/>
            <a:ext cx="2643187" cy="2895600"/>
            <a:chOff x="2112" y="2496"/>
            <a:chExt cx="1665" cy="1824"/>
          </a:xfrm>
        </p:grpSpPr>
        <p:pic>
          <p:nvPicPr>
            <p:cNvPr id="319498" name="Picture 10" descr="MCj028126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496"/>
              <a:ext cx="1665" cy="1688"/>
            </a:xfrm>
            <a:prstGeom prst="rect">
              <a:avLst/>
            </a:prstGeom>
            <a:noFill/>
          </p:spPr>
        </p:pic>
        <p:sp>
          <p:nvSpPr>
            <p:cNvPr id="319499" name="Text Box 11"/>
            <p:cNvSpPr txBox="1">
              <a:spLocks noChangeArrowheads="1"/>
            </p:cNvSpPr>
            <p:nvPr/>
          </p:nvSpPr>
          <p:spPr bwMode="auto">
            <a:xfrm>
              <a:off x="2304" y="4070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Experiment</a:t>
              </a:r>
            </a:p>
          </p:txBody>
        </p:sp>
      </p:grp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3429000" y="990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effectLst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19800" y="1828800"/>
            <a:ext cx="3124200" cy="2528888"/>
            <a:chOff x="3696" y="1015"/>
            <a:chExt cx="2064" cy="1700"/>
          </a:xfrm>
        </p:grpSpPr>
        <p:pic>
          <p:nvPicPr>
            <p:cNvPr id="319502" name="Picture 14" descr="j02857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1015"/>
              <a:ext cx="2064" cy="1269"/>
            </a:xfrm>
            <a:prstGeom prst="rect">
              <a:avLst/>
            </a:prstGeom>
            <a:noFill/>
          </p:spPr>
        </p:pic>
        <p:sp>
          <p:nvSpPr>
            <p:cNvPr id="319503" name="Text Box 15"/>
            <p:cNvSpPr txBox="1">
              <a:spLocks noChangeArrowheads="1"/>
            </p:cNvSpPr>
            <p:nvPr/>
          </p:nvSpPr>
          <p:spPr bwMode="auto">
            <a:xfrm>
              <a:off x="4224" y="2448"/>
              <a:ext cx="153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Model</a:t>
              </a:r>
            </a:p>
          </p:txBody>
        </p:sp>
      </p:grp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2895600" y="236061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all useful mutant proteins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1295400"/>
            <a:ext cx="3505200" cy="2987675"/>
            <a:chOff x="144" y="816"/>
            <a:chExt cx="2208" cy="1882"/>
          </a:xfrm>
        </p:grpSpPr>
        <p:sp>
          <p:nvSpPr>
            <p:cNvPr id="319506" name="Text Box 18"/>
            <p:cNvSpPr txBox="1">
              <a:spLocks noChangeArrowheads="1"/>
            </p:cNvSpPr>
            <p:nvPr/>
          </p:nvSpPr>
          <p:spPr bwMode="auto">
            <a:xfrm>
              <a:off x="576" y="2448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Knowledge</a:t>
              </a:r>
            </a:p>
          </p:txBody>
        </p:sp>
        <p:pic>
          <p:nvPicPr>
            <p:cNvPr id="319507" name="Picture 19" descr="1tsr_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816"/>
              <a:ext cx="2208" cy="16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  <p:bldP spid="319494" grpId="0" animBg="1"/>
      <p:bldP spid="319494" grpId="1" animBg="1"/>
      <p:bldP spid="319495" grpId="0" animBg="1"/>
      <p:bldP spid="319496" grpId="0" animBg="1"/>
      <p:bldP spid="319496" grpId="1" animBg="1"/>
      <p:bldP spid="319496" grpId="2" animBg="1"/>
      <p:bldP spid="3195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Introduction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p53 Cancer Rescue Mutants.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Computer Guided Mutant Discovery.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Active Learning.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(MI).</a:t>
            </a:r>
          </a:p>
          <a:p>
            <a:pPr marL="865632" lvl="1" indent="-609600">
              <a:buFontTx/>
              <a:buAutoNum type="arabicPeriod"/>
            </a:pPr>
            <a:r>
              <a:rPr lang="en-US" dirty="0" smtClean="0"/>
              <a:t>Most Informative Positive (MIP).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Calculate Cancer Rescue </a:t>
            </a:r>
            <a:r>
              <a:rPr lang="en-US" dirty="0" smtClean="0"/>
              <a:t>Regions</a:t>
            </a:r>
            <a:r>
              <a:rPr lang="en-US" dirty="0" smtClean="0"/>
              <a:t>.</a:t>
            </a: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Results and Conclusions.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ntralDogm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http://en.wikipedia.org/wiki/Image:Cdmb.svg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9260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Letters: Deoxyribonucleic Acids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2743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Letters: Ribonucleic Acids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Letters: Amino Acids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99544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david meek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62000"/>
            <a:ext cx="7543800" cy="5657850"/>
          </a:xfrm>
          <a:prstGeom prst="rect">
            <a:avLst/>
          </a:prstGeom>
          <a:noFill/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The p53 Cancer </a:t>
            </a:r>
            <a:r>
              <a:rPr lang="en-US" sz="4000" dirty="0" smtClean="0"/>
              <a:t>Prevention Pathway</a:t>
            </a:r>
            <a:r>
              <a:rPr lang="en-US" sz="4000" dirty="0"/>
              <a:t/>
            </a:r>
            <a:br>
              <a:rPr lang="en-US" sz="4000" dirty="0"/>
            </a:br>
            <a:endParaRPr lang="en-US" sz="3200" dirty="0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2743200" y="3352800"/>
            <a:ext cx="5334000" cy="3124200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effectLst/>
              </a:rPr>
              <a:t>David W. Meek: http://www.dundee.ac.uk/biomedres/meek.htm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3649</TotalTime>
  <Words>2406</Words>
  <Application>Microsoft Office PowerPoint</Application>
  <PresentationFormat>On-screen Show (4:3)</PresentationFormat>
  <Paragraphs>844</Paragraphs>
  <Slides>51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Concourse</vt:lpstr>
      <vt:lpstr>Bitmap Image</vt:lpstr>
      <vt:lpstr>Machine Learning discovers p53 cancer rescue regions</vt:lpstr>
      <vt:lpstr>Outline</vt:lpstr>
      <vt:lpstr>The Problem: p53 and Cancer 1 in 3 people will get cancer </vt:lpstr>
      <vt:lpstr>Ultimate Goal</vt:lpstr>
      <vt:lpstr>Computers Help Solve Hard Biological Research</vt:lpstr>
      <vt:lpstr>Computer Guided Discovery</vt:lpstr>
      <vt:lpstr>Outline</vt:lpstr>
      <vt:lpstr>Slide 8</vt:lpstr>
      <vt:lpstr>The p53 Cancer Prevention Pathway </vt:lpstr>
      <vt:lpstr>p53 &amp; Cancer Prevention</vt:lpstr>
      <vt:lpstr>Cancer Rescue Mutations</vt:lpstr>
      <vt:lpstr>Evaluating Cancer Rescue Mutants in the Wet Lab</vt:lpstr>
      <vt:lpstr>p53 Rescue Assay</vt:lpstr>
      <vt:lpstr>Slide 14</vt:lpstr>
      <vt:lpstr>Discovery Of Active Mutant Proteins</vt:lpstr>
      <vt:lpstr>Outline</vt:lpstr>
      <vt:lpstr>Why Use Computers?</vt:lpstr>
      <vt:lpstr>How Can Computers Help?</vt:lpstr>
      <vt:lpstr>Overview:  Representing p53 in silico</vt:lpstr>
      <vt:lpstr>Simulating Mutant Proteins:  Homology Modeling </vt:lpstr>
      <vt:lpstr>Attribute Extraction</vt:lpstr>
      <vt:lpstr>2D: Surface Map*</vt:lpstr>
      <vt:lpstr>Biology: Promiscuous Binding Region</vt:lpstr>
      <vt:lpstr>What is Machine Learning? m Example, n Attributes</vt:lpstr>
      <vt:lpstr>Outline</vt:lpstr>
      <vt:lpstr>Active Learning Overview</vt:lpstr>
      <vt:lpstr>A Better Solution: Active Learning  Pick the best unknown mutants to know</vt:lpstr>
      <vt:lpstr>Outline</vt:lpstr>
      <vt:lpstr>An Example of Active Learning: Minimum Marginal Hyperplane</vt:lpstr>
      <vt:lpstr>Another Example:  Maximum Curiosity</vt:lpstr>
      <vt:lpstr>How Fast Does It Learn? The Three Previous Examples</vt:lpstr>
      <vt:lpstr>How Accurate On The Chosen?  The Previous Examples</vt:lpstr>
      <vt:lpstr>Do These Models Predict Anything?</vt:lpstr>
      <vt:lpstr>Outline</vt:lpstr>
      <vt:lpstr>An Example of Active Learning: Minimum Marginal Hyperplane</vt:lpstr>
      <vt:lpstr>Another Example:  Maximum Curiosity</vt:lpstr>
      <vt:lpstr>Another Example:  Additive Curiosity</vt:lpstr>
      <vt:lpstr>Metric Definitions</vt:lpstr>
      <vt:lpstr>Enrichment Factor</vt:lpstr>
      <vt:lpstr>Positive Area</vt:lpstr>
      <vt:lpstr>MIP Active Learning Summary</vt:lpstr>
      <vt:lpstr>MIP: Lost Accuracy?</vt:lpstr>
      <vt:lpstr>Outline</vt:lpstr>
      <vt:lpstr>Which Mutants Should We Make?</vt:lpstr>
      <vt:lpstr>Calculate an Interesting Region</vt:lpstr>
      <vt:lpstr>Slide 46</vt:lpstr>
      <vt:lpstr>Outline</vt:lpstr>
      <vt:lpstr>Conclusions: Best Regions to Explore </vt:lpstr>
      <vt:lpstr>Slide 49</vt:lpstr>
      <vt:lpstr>Future Research</vt:lpstr>
      <vt:lpstr>Acknowledgments</vt:lpstr>
    </vt:vector>
  </TitlesOfParts>
  <Company>UCI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p53 Group Presentation</dc:title>
  <dc:creator>Sam Danziger</dc:creator>
  <cp:lastModifiedBy> </cp:lastModifiedBy>
  <cp:revision>229</cp:revision>
  <dcterms:created xsi:type="dcterms:W3CDTF">2008-03-17T22:09:45Z</dcterms:created>
  <dcterms:modified xsi:type="dcterms:W3CDTF">2009-01-14T22:49:47Z</dcterms:modified>
</cp:coreProperties>
</file>